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77.jpeg" ContentType="image/jpeg"/>
  <Override PartName="/ppt/media/image76.jpeg" ContentType="image/jpeg"/>
  <Override PartName="/ppt/media/image74.jpeg" ContentType="image/jpeg"/>
  <Override PartName="/ppt/media/image73.png" ContentType="image/png"/>
  <Override PartName="/ppt/media/image72.png" ContentType="image/png"/>
  <Override PartName="/ppt/media/image71.png" ContentType="image/png"/>
  <Override PartName="/ppt/media/image64.png" ContentType="image/png"/>
  <Override PartName="/ppt/media/image61.png" ContentType="image/png"/>
  <Override PartName="/ppt/media/image58.png" ContentType="image/png"/>
  <Override PartName="/ppt/media/image57.png" ContentType="image/png"/>
  <Override PartName="/ppt/media/image56.jpeg" ContentType="image/jpeg"/>
  <Override PartName="/ppt/media/image55.png" ContentType="image/png"/>
  <Override PartName="/ppt/media/image54.png" ContentType="image/png"/>
  <Override PartName="/ppt/media/image52.png" ContentType="image/png"/>
  <Override PartName="/ppt/media/image51.png" ContentType="image/png"/>
  <Override PartName="/ppt/media/image75.png" ContentType="image/png"/>
  <Override PartName="/ppt/media/image50.png" ContentType="image/png"/>
  <Override PartName="/ppt/media/image47.png" ContentType="image/png"/>
  <Override PartName="/ppt/media/image45.png" ContentType="image/png"/>
  <Override PartName="/ppt/media/image69.png" ContentType="image/png"/>
  <Override PartName="/ppt/media/image44.png" ContentType="image/png"/>
  <Override PartName="/ppt/media/image68.png" ContentType="image/png"/>
  <Override PartName="/ppt/media/image43.png" ContentType="image/png"/>
  <Override PartName="/ppt/media/image67.png" ContentType="image/png"/>
  <Override PartName="/ppt/media/image42.png" ContentType="image/png"/>
  <Override PartName="/ppt/media/image66.png" ContentType="image/png"/>
  <Override PartName="/ppt/media/image41.png" ContentType="image/png"/>
  <Override PartName="/ppt/media/image65.png" ContentType="image/png"/>
  <Override PartName="/ppt/media/image40.png" ContentType="image/png"/>
  <Override PartName="/ppt/media/image38.png" ContentType="image/png"/>
  <Override PartName="/ppt/media/image39.png" ContentType="image/png"/>
  <Override PartName="/ppt/media/image14.png" ContentType="image/png"/>
  <Override PartName="/ppt/media/image17.png" ContentType="image/png"/>
  <Override PartName="/ppt/media/image46.png" ContentType="image/png"/>
  <Override PartName="/ppt/media/image9.jpeg" ContentType="image/jpeg"/>
  <Override PartName="/ppt/media/image21.png" ContentType="image/png"/>
  <Override PartName="/ppt/media/image23.png" ContentType="image/png"/>
  <Override PartName="/ppt/media/image59.png" ContentType="image/png"/>
  <Override PartName="/ppt/media/image34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13.jpeg" ContentType="image/jpeg"/>
  <Override PartName="/ppt/media/image70.png" ContentType="image/png"/>
  <Override PartName="/ppt/media/image10.jpeg" ContentType="image/jpeg"/>
  <Override PartName="/ppt/media/image48.jpeg" ContentType="image/jpeg"/>
  <Override PartName="/ppt/media/image15.jpeg" ContentType="image/jpeg"/>
  <Override PartName="/ppt/media/image49.jpeg" ContentType="image/jpeg"/>
  <Override PartName="/ppt/media/image16.jpeg" ContentType="image/jpeg"/>
  <Override PartName="/ppt/media/image27.png" ContentType="image/png"/>
  <Override PartName="/ppt/media/image18.jpeg" ContentType="image/jpeg"/>
  <Override PartName="/ppt/media/image37.png" ContentType="image/png"/>
  <Override PartName="/ppt/media/image12.png" ContentType="image/png"/>
  <Override PartName="/ppt/media/image19.jpeg" ContentType="image/jpeg"/>
  <Override PartName="/ppt/media/image63.png" ContentType="image/png"/>
  <Override PartName="/ppt/media/image8.png" ContentType="image/png"/>
  <Override PartName="/ppt/media/image62.png" ContentType="image/png"/>
  <Override PartName="/ppt/media/image7.png" ContentType="image/png"/>
  <Override PartName="/ppt/media/image1.png" ContentType="image/png"/>
  <Override PartName="/ppt/media/image60.png" ContentType="image/png"/>
  <Override PartName="/ppt/media/image5.png" ContentType="image/png"/>
  <Override PartName="/ppt/media/image53.jpeg" ContentType="image/jpeg"/>
  <Override PartName="/ppt/media/image4.png" ContentType="image/png"/>
  <Override PartName="/ppt/media/image20.jpeg" ContentType="image/jpeg"/>
  <Override PartName="/ppt/media/image22.jpeg" ContentType="image/jpeg"/>
  <Override PartName="/ppt/media/image2.jpeg" ContentType="image/jpeg"/>
  <Override PartName="/ppt/media/image24.jpeg" ContentType="image/jpeg"/>
  <Override PartName="/ppt/media/image3.jpeg" ContentType="image/jpeg"/>
  <Override PartName="/ppt/media/image25.jpeg" ContentType="image/jpeg"/>
  <Override PartName="/ppt/media/image6.jpeg" ContentType="image/jpeg"/>
  <Override PartName="/ppt/media/image28.jpeg" ContentType="image/jpeg"/>
  <Override PartName="/ppt/media/image26.png" ContentType="image/pn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9144000" cy="5148262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904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5320"/>
            <a:ext cx="8520120" cy="265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904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311760" y="445320"/>
            <a:ext cx="8520120" cy="265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784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311760" y="293904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67784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19248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73200" y="115308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31176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19248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073200" y="2939040"/>
            <a:ext cx="274320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5320"/>
            <a:ext cx="8520120" cy="265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904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9040"/>
            <a:ext cx="8520120" cy="163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840"/>
            <a:ext cx="8520120" cy="20541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titteltekstformatet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6680"/>
            <a:ext cx="548280" cy="39348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33BD968F-C3FA-4CFA-90C9-D469C0F9CC2F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&lt;nummer&gt;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420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formatet på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disposisjonsteksten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Andre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Tredje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Fjerde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Femte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Sjette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disposisjonsniv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Sjuende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disposisjons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titteltekstformatet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341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Andre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Tredje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Fjerde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Femte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Sjette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Sjuende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6680"/>
            <a:ext cx="548280" cy="39348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0CF6FF0E-EC94-463D-B038-F69BF8A90DF7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&lt;nummer&gt;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4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Klikk for å redigere titteltekstformatet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1760" y="1152720"/>
            <a:ext cx="8519760" cy="341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Klikk for å redigere formatet på disposisjonsteksten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Andre disposisjonsnivå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Tredje disposisjonsnivå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Fjerde disposisjonsnivå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Femte disposisjonsnivå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Sjette disposisjonsnivå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Sjuende disposisjonsnivå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youtu.be/JPiCnwDkjcY" TargetMode="External"/><Relationship Id="rId2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0" y="891360"/>
            <a:ext cx="3931920" cy="240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1" lang="nb-NO" sz="6000" spc="-1" strike="noStrike">
                <a:solidFill>
                  <a:srgbClr val="000000"/>
                </a:solidFill>
                <a:latin typeface="Arial"/>
                <a:ea typeface="Arial"/>
              </a:rPr>
              <a:t>Kart og </a:t>
            </a:r>
            <a:br/>
            <a:r>
              <a:rPr b="1" lang="nb-NO" sz="6000" spc="-1" strike="noStrike">
                <a:solidFill>
                  <a:srgbClr val="000000"/>
                </a:solidFill>
                <a:latin typeface="Arial"/>
                <a:ea typeface="Arial"/>
              </a:rPr>
              <a:t>kompass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5139360" y="360"/>
            <a:ext cx="3638880" cy="514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890640" y="60120"/>
            <a:ext cx="7338960" cy="509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311760" y="1153080"/>
            <a:ext cx="4443120" cy="34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Alle symboler og farger på et kart betyr noe forskjellig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Tydelige ting vi ser i skogen og rundt skolen har egne symboler og vi kan finne de igjen på kartet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For å bli flinke med kart, må vi lære oss hva symbolene og fargene betyr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365760" y="34200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betyr alle symbolene 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5028120" y="1147680"/>
            <a:ext cx="3927240" cy="375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4679640" y="639720"/>
            <a:ext cx="4464000" cy="45068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3502800" y="1188360"/>
            <a:ext cx="611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stup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228480" y="1573560"/>
            <a:ext cx="9774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bygn</a:t>
            </a:r>
            <a:r>
              <a:rPr b="0" lang="en-US" sz="1800" spc="-1" strike="noStrike">
                <a:latin typeface="Arial"/>
              </a:rPr>
              <a:t>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3291840" y="3768120"/>
            <a:ext cx="12319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flaggstang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3108960" y="2011320"/>
            <a:ext cx="13705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lekeappar</a:t>
            </a:r>
            <a:r>
              <a:rPr b="0" lang="en-US" sz="1800" spc="-1" strike="noStrike">
                <a:latin typeface="Arial"/>
              </a:rPr>
              <a:t>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3200400" y="3017160"/>
            <a:ext cx="7002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trapp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>
          <a:xfrm>
            <a:off x="7863840" y="91080"/>
            <a:ext cx="81288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gjer</a:t>
            </a:r>
            <a:r>
              <a:rPr b="0" lang="en-US" sz="1800" spc="-1" strike="noStrike">
                <a:latin typeface="Arial"/>
              </a:rPr>
              <a:t>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8" name="CustomShape 7"/>
          <p:cNvSpPr/>
          <p:nvPr/>
        </p:nvSpPr>
        <p:spPr>
          <a:xfrm>
            <a:off x="5394960" y="110520"/>
            <a:ext cx="13719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høydekurve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9" name="CustomShape 8"/>
          <p:cNvSpPr/>
          <p:nvPr/>
        </p:nvSpPr>
        <p:spPr>
          <a:xfrm>
            <a:off x="3200400" y="3382920"/>
            <a:ext cx="7380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gress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0" name="CustomShape 9"/>
          <p:cNvSpPr/>
          <p:nvPr/>
        </p:nvSpPr>
        <p:spPr>
          <a:xfrm>
            <a:off x="3543840" y="4480200"/>
            <a:ext cx="6620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stein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1" name="Line 10"/>
          <p:cNvSpPr/>
          <p:nvPr/>
        </p:nvSpPr>
        <p:spPr>
          <a:xfrm>
            <a:off x="8503920" y="437400"/>
            <a:ext cx="274320" cy="4766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Line 11"/>
          <p:cNvSpPr/>
          <p:nvPr/>
        </p:nvSpPr>
        <p:spPr>
          <a:xfrm>
            <a:off x="6126480" y="437400"/>
            <a:ext cx="182880" cy="29376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Line 12"/>
          <p:cNvSpPr/>
          <p:nvPr/>
        </p:nvSpPr>
        <p:spPr>
          <a:xfrm>
            <a:off x="3931920" y="3200040"/>
            <a:ext cx="1188720" cy="18288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Line 13"/>
          <p:cNvSpPr/>
          <p:nvPr/>
        </p:nvSpPr>
        <p:spPr>
          <a:xfrm flipV="1">
            <a:off x="4206240" y="1737000"/>
            <a:ext cx="1188720" cy="914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Line 14"/>
          <p:cNvSpPr/>
          <p:nvPr/>
        </p:nvSpPr>
        <p:spPr>
          <a:xfrm flipV="1">
            <a:off x="4206240" y="4480200"/>
            <a:ext cx="1737360" cy="18288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Line 15"/>
          <p:cNvSpPr/>
          <p:nvPr/>
        </p:nvSpPr>
        <p:spPr>
          <a:xfrm flipV="1">
            <a:off x="4110120" y="1265400"/>
            <a:ext cx="640080" cy="7200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Line 16"/>
          <p:cNvSpPr/>
          <p:nvPr/>
        </p:nvSpPr>
        <p:spPr>
          <a:xfrm>
            <a:off x="4486320" y="2193480"/>
            <a:ext cx="908640" cy="18360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17"/>
          <p:cNvSpPr/>
          <p:nvPr/>
        </p:nvSpPr>
        <p:spPr>
          <a:xfrm>
            <a:off x="4572000" y="4023000"/>
            <a:ext cx="2103120" cy="914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Line 18"/>
          <p:cNvSpPr/>
          <p:nvPr/>
        </p:nvSpPr>
        <p:spPr>
          <a:xfrm>
            <a:off x="3938760" y="3565800"/>
            <a:ext cx="1547640" cy="18288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19"/>
          <p:cNvSpPr/>
          <p:nvPr/>
        </p:nvSpPr>
        <p:spPr>
          <a:xfrm>
            <a:off x="3383280" y="4133880"/>
            <a:ext cx="9529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liten vei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1" name="Line 20"/>
          <p:cNvSpPr/>
          <p:nvPr/>
        </p:nvSpPr>
        <p:spPr>
          <a:xfrm flipV="1">
            <a:off x="4389120" y="4205880"/>
            <a:ext cx="1005840" cy="914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Line 21"/>
          <p:cNvSpPr/>
          <p:nvPr/>
        </p:nvSpPr>
        <p:spPr>
          <a:xfrm>
            <a:off x="3749040" y="2559960"/>
            <a:ext cx="3749040" cy="27432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22"/>
          <p:cNvSpPr/>
          <p:nvPr/>
        </p:nvSpPr>
        <p:spPr>
          <a:xfrm>
            <a:off x="3200400" y="2396520"/>
            <a:ext cx="44712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4" name="CustomShape 23"/>
          <p:cNvSpPr/>
          <p:nvPr/>
        </p:nvSpPr>
        <p:spPr>
          <a:xfrm>
            <a:off x="6858000" y="110520"/>
            <a:ext cx="7884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stolpe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5" name="Line 24"/>
          <p:cNvSpPr/>
          <p:nvPr/>
        </p:nvSpPr>
        <p:spPr>
          <a:xfrm>
            <a:off x="7406640" y="456840"/>
            <a:ext cx="1005840" cy="45720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25"/>
          <p:cNvSpPr/>
          <p:nvPr/>
        </p:nvSpPr>
        <p:spPr>
          <a:xfrm>
            <a:off x="3840480" y="293400"/>
            <a:ext cx="123336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grus/asfalt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7" name="Line 26"/>
          <p:cNvSpPr/>
          <p:nvPr/>
        </p:nvSpPr>
        <p:spPr>
          <a:xfrm>
            <a:off x="4572000" y="620280"/>
            <a:ext cx="2468880" cy="166536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27"/>
          <p:cNvSpPr/>
          <p:nvPr/>
        </p:nvSpPr>
        <p:spPr>
          <a:xfrm>
            <a:off x="3618720" y="4801320"/>
            <a:ext cx="7884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stolpe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9" name="Line 28"/>
          <p:cNvSpPr/>
          <p:nvPr/>
        </p:nvSpPr>
        <p:spPr>
          <a:xfrm>
            <a:off x="4389120" y="4937400"/>
            <a:ext cx="1645920" cy="36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9"/>
          <p:cNvSpPr/>
          <p:nvPr/>
        </p:nvSpPr>
        <p:spPr>
          <a:xfrm>
            <a:off x="3200400" y="2742840"/>
            <a:ext cx="6620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busk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1" name="Line 30"/>
          <p:cNvSpPr/>
          <p:nvPr/>
        </p:nvSpPr>
        <p:spPr>
          <a:xfrm>
            <a:off x="3840480" y="2925720"/>
            <a:ext cx="3657600" cy="5486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31"/>
          <p:cNvSpPr/>
          <p:nvPr/>
        </p:nvSpPr>
        <p:spPr>
          <a:xfrm>
            <a:off x="274320" y="231480"/>
            <a:ext cx="2376720" cy="150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Symbolene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på et skolegårdkart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91440" y="1738800"/>
            <a:ext cx="4832640" cy="219636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5034240" y="1153080"/>
            <a:ext cx="3927240" cy="375228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268920" y="231480"/>
            <a:ext cx="4577400" cy="95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Symbolene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på et skogskart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1097280" y="1189440"/>
            <a:ext cx="6858000" cy="1555920"/>
          </a:xfrm>
          <a:prstGeom prst="rect">
            <a:avLst/>
          </a:prstGeom>
          <a:ln>
            <a:noFill/>
          </a:ln>
        </p:spPr>
      </p:pic>
      <p:pic>
        <p:nvPicPr>
          <p:cNvPr id="187" name="Plassholder for innhold 5" descr=""/>
          <p:cNvPicPr/>
          <p:nvPr/>
        </p:nvPicPr>
        <p:blipFill>
          <a:blip r:embed="rId2"/>
          <a:stretch/>
        </p:blipFill>
        <p:spPr>
          <a:xfrm>
            <a:off x="914400" y="2950920"/>
            <a:ext cx="3291840" cy="2196720"/>
          </a:xfrm>
          <a:prstGeom prst="rect">
            <a:avLst/>
          </a:prstGeom>
          <a:ln>
            <a:noFill/>
          </a:ln>
        </p:spPr>
      </p:pic>
      <p:pic>
        <p:nvPicPr>
          <p:cNvPr id="188" name="Plassholder for innhold 6" descr=""/>
          <p:cNvPicPr/>
          <p:nvPr/>
        </p:nvPicPr>
        <p:blipFill>
          <a:blip r:embed="rId3"/>
          <a:stretch/>
        </p:blipFill>
        <p:spPr>
          <a:xfrm>
            <a:off x="4846320" y="2798280"/>
            <a:ext cx="3474720" cy="2349360"/>
          </a:xfrm>
          <a:prstGeom prst="rect">
            <a:avLst/>
          </a:prstGeom>
          <a:ln>
            <a:noFill/>
          </a:ln>
        </p:spPr>
      </p:pic>
      <p:sp>
        <p:nvSpPr>
          <p:cNvPr id="189" name="TextShape 1"/>
          <p:cNvSpPr txBox="1"/>
          <p:nvPr/>
        </p:nvSpPr>
        <p:spPr>
          <a:xfrm>
            <a:off x="914400" y="4667040"/>
            <a:ext cx="1005840" cy="448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Stein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4846320" y="4667040"/>
            <a:ext cx="1137240" cy="448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Skrent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91" name="TextShape 3"/>
          <p:cNvSpPr txBox="1"/>
          <p:nvPr/>
        </p:nvSpPr>
        <p:spPr>
          <a:xfrm>
            <a:off x="441000" y="18288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000000"/>
                </a:solidFill>
                <a:latin typeface="Arial"/>
              </a:rPr>
              <a:t>SVART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 er hardt eller menneskelagd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349560" y="342000"/>
            <a:ext cx="8520120" cy="75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3200" spc="-1" strike="noStrike">
                <a:solidFill>
                  <a:srgbClr val="b4975a"/>
                </a:solidFill>
                <a:latin typeface="Arial"/>
              </a:rPr>
              <a:t>Brunt er terrengformasjoner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91440" y="1676160"/>
            <a:ext cx="6354360" cy="915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Høydekurvene viser oppover og nedover, med topper, koller, åser, søkk og groper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94" name="Plassholder for innhold 5" descr=""/>
          <p:cNvPicPr/>
          <p:nvPr/>
        </p:nvPicPr>
        <p:blipFill>
          <a:blip r:embed="rId1"/>
          <a:stretch/>
        </p:blipFill>
        <p:spPr>
          <a:xfrm>
            <a:off x="5453280" y="2653920"/>
            <a:ext cx="3690720" cy="2464560"/>
          </a:xfrm>
          <a:prstGeom prst="rect">
            <a:avLst/>
          </a:prstGeom>
          <a:ln>
            <a:noFill/>
          </a:ln>
        </p:spPr>
      </p:pic>
      <p:sp>
        <p:nvSpPr>
          <p:cNvPr id="195" name="TextShape 3"/>
          <p:cNvSpPr txBox="1"/>
          <p:nvPr/>
        </p:nvSpPr>
        <p:spPr>
          <a:xfrm>
            <a:off x="914400" y="4301280"/>
            <a:ext cx="4389120" cy="64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Men</a:t>
            </a:r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 også asfalterte P-plasser, skolegårder og store veier</a:t>
            </a:r>
            <a:br/>
            <a:endParaRPr b="0" lang="en-US" sz="2400" spc="-1" strike="noStrike">
              <a:latin typeface="Arial"/>
            </a:endParaRPr>
          </a:p>
        </p:txBody>
      </p:sp>
      <p:pic>
        <p:nvPicPr>
          <p:cNvPr id="196" name="Picture 11" descr="5"/>
          <p:cNvPicPr/>
          <p:nvPr/>
        </p:nvPicPr>
        <p:blipFill>
          <a:blip r:embed="rId2"/>
          <a:stretch/>
        </p:blipFill>
        <p:spPr>
          <a:xfrm>
            <a:off x="0" y="2591640"/>
            <a:ext cx="5453280" cy="1618200"/>
          </a:xfrm>
          <a:prstGeom prst="rect">
            <a:avLst/>
          </a:prstGeom>
          <a:ln>
            <a:noFill/>
          </a:ln>
        </p:spPr>
      </p:pic>
      <p:sp>
        <p:nvSpPr>
          <p:cNvPr id="197" name="TextShape 4"/>
          <p:cNvSpPr txBox="1"/>
          <p:nvPr/>
        </p:nvSpPr>
        <p:spPr>
          <a:xfrm>
            <a:off x="6675120" y="2196720"/>
            <a:ext cx="2560320" cy="640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Kolle, liten topp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3366ff"/>
                </a:solidFill>
                <a:latin typeface="Arial"/>
              </a:rPr>
              <a:t>BLÅTT ”er vått”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Plassholder for innhold 9" descr=""/>
          <p:cNvPicPr/>
          <p:nvPr/>
        </p:nvPicPr>
        <p:blipFill>
          <a:blip r:embed="rId1"/>
          <a:stretch/>
        </p:blipFill>
        <p:spPr>
          <a:xfrm>
            <a:off x="6152040" y="1647000"/>
            <a:ext cx="3009600" cy="3500640"/>
          </a:xfrm>
          <a:prstGeom prst="rect">
            <a:avLst/>
          </a:prstGeom>
          <a:ln>
            <a:noFill/>
          </a:ln>
        </p:spPr>
      </p:pic>
      <p:sp>
        <p:nvSpPr>
          <p:cNvPr id="200" name="TextShape 2"/>
          <p:cNvSpPr txBox="1"/>
          <p:nvPr/>
        </p:nvSpPr>
        <p:spPr>
          <a:xfrm>
            <a:off x="6492240" y="3751920"/>
            <a:ext cx="731520" cy="1372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Myr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1" name="Picture 11" descr="7"/>
          <p:cNvPicPr/>
          <p:nvPr/>
        </p:nvPicPr>
        <p:blipFill>
          <a:blip r:embed="rId2"/>
          <a:stretch/>
        </p:blipFill>
        <p:spPr>
          <a:xfrm>
            <a:off x="0" y="2200680"/>
            <a:ext cx="6217920" cy="1932480"/>
          </a:xfrm>
          <a:prstGeom prst="rect">
            <a:avLst/>
          </a:prstGeom>
          <a:ln>
            <a:noFill/>
          </a:ln>
        </p:spPr>
      </p:pic>
      <p:sp>
        <p:nvSpPr>
          <p:cNvPr id="202" name="TextShape 3"/>
          <p:cNvSpPr txBox="1"/>
          <p:nvPr/>
        </p:nvSpPr>
        <p:spPr>
          <a:xfrm>
            <a:off x="840960" y="1738800"/>
            <a:ext cx="5376960" cy="549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3366ff"/>
                </a:solidFill>
                <a:latin typeface="Arial"/>
              </a:rPr>
              <a:t>vann                    myr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Shape 4"/>
          <p:cNvSpPr txBox="1"/>
          <p:nvPr/>
        </p:nvSpPr>
        <p:spPr>
          <a:xfrm>
            <a:off x="457200" y="4085640"/>
            <a:ext cx="5394960" cy="581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3366ff"/>
                </a:solidFill>
                <a:latin typeface="Arial"/>
              </a:rPr>
              <a:t>bekk/elv           vanngrop  brønn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600" spc="-1" strike="noStrike">
                <a:solidFill>
                  <a:srgbClr val="000000"/>
                </a:solidFill>
                <a:latin typeface="Arial"/>
              </a:rPr>
              <a:t>Hvor ser du svarte, brune og blå symboler?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5034240" y="731880"/>
            <a:ext cx="3927240" cy="375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274320" y="1109880"/>
            <a:ext cx="8520120" cy="1360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=  åpent område med god sikt</a:t>
            </a:r>
            <a:br/>
            <a:br/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For eksempel et jorde, en park, </a:t>
            </a:r>
            <a:br/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dyrket mark, hogstfelt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Plassholder for innhold 3" descr=""/>
          <p:cNvPicPr/>
          <p:nvPr/>
        </p:nvPicPr>
        <p:blipFill>
          <a:blip r:embed="rId1"/>
          <a:stretch/>
        </p:blipFill>
        <p:spPr>
          <a:xfrm>
            <a:off x="5120640" y="1830240"/>
            <a:ext cx="4040280" cy="3179520"/>
          </a:xfrm>
          <a:prstGeom prst="rect">
            <a:avLst/>
          </a:prstGeom>
          <a:ln>
            <a:noFill/>
          </a:ln>
        </p:spPr>
      </p:pic>
      <p:pic>
        <p:nvPicPr>
          <p:cNvPr id="208" name="Picture 12" descr="9"/>
          <p:cNvPicPr/>
          <p:nvPr/>
        </p:nvPicPr>
        <p:blipFill>
          <a:blip r:embed="rId2"/>
          <a:stretch/>
        </p:blipFill>
        <p:spPr>
          <a:xfrm>
            <a:off x="0" y="3043440"/>
            <a:ext cx="4937760" cy="1570320"/>
          </a:xfrm>
          <a:prstGeom prst="rect">
            <a:avLst/>
          </a:prstGeom>
          <a:ln>
            <a:noFill/>
          </a:ln>
        </p:spPr>
      </p:pic>
      <p:sp>
        <p:nvSpPr>
          <p:cNvPr id="209" name="TextShape 2"/>
          <p:cNvSpPr txBox="1"/>
          <p:nvPr/>
        </p:nvSpPr>
        <p:spPr>
          <a:xfrm>
            <a:off x="274320" y="457560"/>
            <a:ext cx="2834640" cy="45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ffd320"/>
                </a:solidFill>
                <a:latin typeface="Arial"/>
              </a:rPr>
              <a:t>GULT</a:t>
            </a:r>
            <a:r>
              <a:rPr b="1" lang="nb-NO" sz="2800" spc="-1" strike="noStrike">
                <a:solidFill>
                  <a:srgbClr val="ffd320"/>
                </a:solidFill>
                <a:latin typeface="Arial"/>
              </a:rPr>
              <a:t> er «kult»</a:t>
            </a:r>
            <a:r>
              <a:rPr b="0" lang="nb-NO" sz="2400" spc="-1" strike="noStrike">
                <a:solidFill>
                  <a:srgbClr val="ffd320"/>
                </a:solidFill>
                <a:latin typeface="Arial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11760" y="44496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00b050"/>
                </a:solidFill>
                <a:latin typeface="Arial"/>
              </a:rPr>
              <a:t>GRØNN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 = vanskeligere å løpe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274320" y="1372680"/>
            <a:ext cx="5943600" cy="1006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Desto mørkere grønnfarge, desto vanskeligere å bevege seg.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00"/>
              </a:spcBef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212" name="Picture 18" descr="11"/>
          <p:cNvPicPr/>
          <p:nvPr/>
        </p:nvPicPr>
        <p:blipFill>
          <a:blip r:embed="rId1"/>
          <a:stretch/>
        </p:blipFill>
        <p:spPr>
          <a:xfrm>
            <a:off x="365760" y="3020040"/>
            <a:ext cx="5212080" cy="938160"/>
          </a:xfrm>
          <a:prstGeom prst="rect">
            <a:avLst/>
          </a:prstGeom>
          <a:ln>
            <a:noFill/>
          </a:ln>
        </p:spPr>
      </p:pic>
      <p:pic>
        <p:nvPicPr>
          <p:cNvPr id="213" name="Picture 5" descr="Kartbeskrivelse_sort"/>
          <p:cNvPicPr/>
          <p:nvPr/>
        </p:nvPicPr>
        <p:blipFill>
          <a:blip r:embed="rId2"/>
          <a:srcRect l="14571" t="60097" r="0" b="38238"/>
          <a:stretch/>
        </p:blipFill>
        <p:spPr>
          <a:xfrm>
            <a:off x="36720" y="4290840"/>
            <a:ext cx="5175360" cy="376560"/>
          </a:xfrm>
          <a:prstGeom prst="rect">
            <a:avLst/>
          </a:prstGeom>
          <a:ln>
            <a:noFill/>
          </a:ln>
        </p:spPr>
      </p:pic>
      <p:pic>
        <p:nvPicPr>
          <p:cNvPr id="214" name="Plassholder for innhold 5" descr=""/>
          <p:cNvPicPr/>
          <p:nvPr/>
        </p:nvPicPr>
        <p:blipFill>
          <a:blip r:embed="rId3"/>
          <a:stretch/>
        </p:blipFill>
        <p:spPr>
          <a:xfrm>
            <a:off x="6309360" y="-1800"/>
            <a:ext cx="2834640" cy="2429640"/>
          </a:xfrm>
          <a:prstGeom prst="rect">
            <a:avLst/>
          </a:prstGeom>
          <a:ln>
            <a:noFill/>
          </a:ln>
        </p:spPr>
      </p:pic>
      <p:pic>
        <p:nvPicPr>
          <p:cNvPr id="215" name="Plassholder for innhold 6" descr=""/>
          <p:cNvPicPr/>
          <p:nvPr/>
        </p:nvPicPr>
        <p:blipFill>
          <a:blip r:embed="rId4"/>
          <a:stretch/>
        </p:blipFill>
        <p:spPr>
          <a:xfrm>
            <a:off x="6304680" y="3020040"/>
            <a:ext cx="2839320" cy="2127960"/>
          </a:xfrm>
          <a:prstGeom prst="rect">
            <a:avLst/>
          </a:prstGeom>
          <a:ln>
            <a:noFill/>
          </a:ln>
        </p:spPr>
      </p:pic>
      <p:sp>
        <p:nvSpPr>
          <p:cNvPr id="216" name="TextShape 3"/>
          <p:cNvSpPr txBox="1"/>
          <p:nvPr/>
        </p:nvSpPr>
        <p:spPr>
          <a:xfrm>
            <a:off x="6675120" y="2364480"/>
            <a:ext cx="2272320" cy="655560"/>
          </a:xfrm>
          <a:prstGeom prst="rect">
            <a:avLst/>
          </a:prstGeom>
          <a:noFill/>
          <a:ln>
            <a:noFill/>
          </a:ln>
        </p:spPr>
        <p:txBody>
          <a:bodyPr anchorCtr="1"/>
          <a:p>
            <a:pPr algn="ctr">
              <a:lnSpc>
                <a:spcPct val="100000"/>
              </a:lnSpc>
            </a:pPr>
            <a:r>
              <a:rPr b="1" lang="nb-NO" sz="3200" spc="-1" strike="noStrike">
                <a:solidFill>
                  <a:srgbClr val="408000"/>
                </a:solidFill>
                <a:latin typeface="Arial"/>
              </a:rPr>
              <a:t>Tett skog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Kart og kompass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311760" y="1153080"/>
            <a:ext cx="852012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er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Hvordan lager man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betyr alle symbolene på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Hvilken retning skal et kart peke?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Hvor langt er noe på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er orientering?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800" spc="-1" strike="noStrike">
                <a:solidFill>
                  <a:srgbClr val="000000"/>
                </a:solidFill>
                <a:latin typeface="Calibri"/>
              </a:rPr>
              <a:t>Hvit farge = vanlig skog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Bilde 1" descr=""/>
          <p:cNvPicPr/>
          <p:nvPr/>
        </p:nvPicPr>
        <p:blipFill>
          <a:blip r:embed="rId1"/>
          <a:stretch/>
        </p:blipFill>
        <p:spPr>
          <a:xfrm>
            <a:off x="548640" y="1738800"/>
            <a:ext cx="3657600" cy="2745360"/>
          </a:xfrm>
          <a:prstGeom prst="rect">
            <a:avLst/>
          </a:prstGeom>
          <a:ln>
            <a:noFill/>
          </a:ln>
        </p:spPr>
      </p:pic>
      <p:pic>
        <p:nvPicPr>
          <p:cNvPr id="219" name="" descr=""/>
          <p:cNvPicPr/>
          <p:nvPr/>
        </p:nvPicPr>
        <p:blipFill>
          <a:blip r:embed="rId2"/>
          <a:stretch/>
        </p:blipFill>
        <p:spPr>
          <a:xfrm>
            <a:off x="5120640" y="1098000"/>
            <a:ext cx="3927240" cy="375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349560" y="43380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600" spc="-1" strike="noStrike">
                <a:solidFill>
                  <a:srgbClr val="000000"/>
                </a:solidFill>
                <a:latin typeface="Arial"/>
              </a:rPr>
              <a:t>Hvor ser du gule, grønne og hvite symboler?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5029200" y="823320"/>
            <a:ext cx="3927240" cy="375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182880" y="182880"/>
            <a:ext cx="55558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Oppgave: hvilke symboler og bilder passer sammen?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1"/>
          <a:stretch/>
        </p:blipFill>
        <p:spPr>
          <a:xfrm>
            <a:off x="457200" y="4149000"/>
            <a:ext cx="731520" cy="70128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365760" y="3111480"/>
            <a:ext cx="797040" cy="65412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3"/>
          <a:stretch/>
        </p:blipFill>
        <p:spPr>
          <a:xfrm>
            <a:off x="8039160" y="331920"/>
            <a:ext cx="976680" cy="1040400"/>
          </a:xfrm>
          <a:prstGeom prst="rect">
            <a:avLst/>
          </a:prstGeom>
          <a:ln>
            <a:noFill/>
          </a:ln>
        </p:spPr>
      </p:pic>
      <p:pic>
        <p:nvPicPr>
          <p:cNvPr id="226" name="" descr=""/>
          <p:cNvPicPr/>
          <p:nvPr/>
        </p:nvPicPr>
        <p:blipFill>
          <a:blip r:embed="rId4"/>
          <a:stretch/>
        </p:blipFill>
        <p:spPr>
          <a:xfrm>
            <a:off x="7914240" y="1464120"/>
            <a:ext cx="1046880" cy="110304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5"/>
          <a:stretch/>
        </p:blipFill>
        <p:spPr>
          <a:xfrm>
            <a:off x="7863840" y="3935160"/>
            <a:ext cx="1049400" cy="1098360"/>
          </a:xfrm>
          <a:prstGeom prst="rect">
            <a:avLst/>
          </a:prstGeom>
          <a:ln>
            <a:noFill/>
          </a:ln>
        </p:spPr>
      </p:pic>
      <p:pic>
        <p:nvPicPr>
          <p:cNvPr id="228" name="" descr=""/>
          <p:cNvPicPr/>
          <p:nvPr/>
        </p:nvPicPr>
        <p:blipFill>
          <a:blip r:embed="rId6"/>
          <a:stretch/>
        </p:blipFill>
        <p:spPr>
          <a:xfrm>
            <a:off x="2272680" y="1369440"/>
            <a:ext cx="927720" cy="735480"/>
          </a:xfrm>
          <a:prstGeom prst="rect">
            <a:avLst/>
          </a:prstGeom>
          <a:ln>
            <a:noFill/>
          </a:ln>
        </p:spPr>
      </p:pic>
      <p:pic>
        <p:nvPicPr>
          <p:cNvPr id="229" name="" descr=""/>
          <p:cNvPicPr/>
          <p:nvPr/>
        </p:nvPicPr>
        <p:blipFill>
          <a:blip r:embed="rId7"/>
          <a:stretch/>
        </p:blipFill>
        <p:spPr>
          <a:xfrm>
            <a:off x="343440" y="731880"/>
            <a:ext cx="1028160" cy="91296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8"/>
          <a:stretch/>
        </p:blipFill>
        <p:spPr>
          <a:xfrm>
            <a:off x="7863840" y="2745360"/>
            <a:ext cx="1044000" cy="106452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9"/>
          <a:stretch/>
        </p:blipFill>
        <p:spPr>
          <a:xfrm>
            <a:off x="2103120" y="2653920"/>
            <a:ext cx="1094040" cy="91512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10"/>
          <a:stretch/>
        </p:blipFill>
        <p:spPr>
          <a:xfrm>
            <a:off x="5943600" y="2104560"/>
            <a:ext cx="1213920" cy="127476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11"/>
          <a:stretch/>
        </p:blipFill>
        <p:spPr>
          <a:xfrm>
            <a:off x="1930320" y="3866760"/>
            <a:ext cx="1270080" cy="116676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12"/>
          <a:stretch/>
        </p:blipFill>
        <p:spPr>
          <a:xfrm>
            <a:off x="6210000" y="549000"/>
            <a:ext cx="1196640" cy="125208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13"/>
          <a:stretch/>
        </p:blipFill>
        <p:spPr>
          <a:xfrm>
            <a:off x="182880" y="1816560"/>
            <a:ext cx="1309680" cy="120348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14"/>
          <a:stretch/>
        </p:blipFill>
        <p:spPr>
          <a:xfrm>
            <a:off x="5913720" y="3569040"/>
            <a:ext cx="1401480" cy="1493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311760" y="1339920"/>
            <a:ext cx="3437280" cy="34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Vi trenger et kompass for at kartet skal peke i riktig retning.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Kartet skal peke mot nord, og vi bruker kompasset til dette.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Den røde pilen skal peke rett oppover på kartet, samme retning som den brune N’en.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Da vil retningen i naturen og på kartet stemme med hverandre.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3840480" y="1429920"/>
            <a:ext cx="5303520" cy="3682440"/>
          </a:xfrm>
          <a:prstGeom prst="rect">
            <a:avLst/>
          </a:prstGeom>
          <a:ln>
            <a:noFill/>
          </a:ln>
        </p:spPr>
      </p:pic>
      <p:sp>
        <p:nvSpPr>
          <p:cNvPr id="239" name="TextShape 2"/>
          <p:cNvSpPr txBox="1"/>
          <p:nvPr/>
        </p:nvSpPr>
        <p:spPr>
          <a:xfrm>
            <a:off x="365760" y="36576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Hvilken retning skal et kart peke?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2"/>
          <a:stretch/>
        </p:blipFill>
        <p:spPr>
          <a:xfrm>
            <a:off x="1463040" y="3774240"/>
            <a:ext cx="1554480" cy="1373400"/>
          </a:xfrm>
          <a:prstGeom prst="rect">
            <a:avLst/>
          </a:prstGeom>
          <a:ln>
            <a:noFill/>
          </a:ln>
        </p:spPr>
      </p:pic>
      <p:sp>
        <p:nvSpPr>
          <p:cNvPr id="241" name="TextShape 3"/>
          <p:cNvSpPr txBox="1"/>
          <p:nvPr/>
        </p:nvSpPr>
        <p:spPr>
          <a:xfrm>
            <a:off x="34200" y="4971600"/>
            <a:ext cx="69732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mjolner.org</a:t>
            </a:r>
            <a:endParaRPr b="0" lang="en-US" sz="600" spc="-1" strike="noStrike"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5599800" y="2925720"/>
            <a:ext cx="1349280" cy="1029960"/>
          </a:xfrm>
          <a:prstGeom prst="rect">
            <a:avLst/>
          </a:prstGeom>
          <a:ln>
            <a:noFill/>
          </a:ln>
        </p:spPr>
      </p:pic>
      <p:pic>
        <p:nvPicPr>
          <p:cNvPr id="243" name="" descr=""/>
          <p:cNvPicPr/>
          <p:nvPr/>
        </p:nvPicPr>
        <p:blipFill>
          <a:blip r:embed="rId2"/>
          <a:stretch/>
        </p:blipFill>
        <p:spPr>
          <a:xfrm>
            <a:off x="3657600" y="182520"/>
            <a:ext cx="4497480" cy="2437560"/>
          </a:xfrm>
          <a:prstGeom prst="rect">
            <a:avLst/>
          </a:prstGeom>
          <a:ln>
            <a:noFill/>
          </a:ln>
        </p:spPr>
      </p:pic>
      <p:sp>
        <p:nvSpPr>
          <p:cNvPr id="244" name="Line 1"/>
          <p:cNvSpPr/>
          <p:nvPr/>
        </p:nvSpPr>
        <p:spPr>
          <a:xfrm flipH="1" flipV="1">
            <a:off x="5394960" y="1371240"/>
            <a:ext cx="640080" cy="1920240"/>
          </a:xfrm>
          <a:prstGeom prst="line">
            <a:avLst/>
          </a:prstGeom>
          <a:ln w="36720">
            <a:solidFill>
              <a:srgbClr val="ff3333"/>
            </a:solidFill>
            <a:round/>
            <a:tailEnd len="sm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Line 2"/>
          <p:cNvSpPr/>
          <p:nvPr/>
        </p:nvSpPr>
        <p:spPr>
          <a:xfrm flipV="1">
            <a:off x="6565680" y="1371240"/>
            <a:ext cx="274320" cy="1828800"/>
          </a:xfrm>
          <a:prstGeom prst="line">
            <a:avLst/>
          </a:prstGeom>
          <a:ln w="36720">
            <a:solidFill>
              <a:srgbClr val="ff3333"/>
            </a:solidFill>
            <a:round/>
            <a:tailEnd len="sm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3"/>
          <p:cNvSpPr/>
          <p:nvPr/>
        </p:nvSpPr>
        <p:spPr>
          <a:xfrm>
            <a:off x="2434320" y="2620800"/>
            <a:ext cx="208080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20m i virkeligheten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7" name="CustomShape 4"/>
          <p:cNvSpPr/>
          <p:nvPr/>
        </p:nvSpPr>
        <p:spPr>
          <a:xfrm>
            <a:off x="3647520" y="3840120"/>
            <a:ext cx="156420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2cm på kartet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8" name="CustomShape 5"/>
          <p:cNvSpPr/>
          <p:nvPr/>
        </p:nvSpPr>
        <p:spPr>
          <a:xfrm>
            <a:off x="349920" y="274320"/>
            <a:ext cx="2484360" cy="137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Hvor langt er noe på et kart?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9" name="CustomShape 6"/>
          <p:cNvSpPr/>
          <p:nvPr/>
        </p:nvSpPr>
        <p:spPr>
          <a:xfrm>
            <a:off x="311760" y="1919880"/>
            <a:ext cx="2888280" cy="182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Dette kan vi måle på kartet med linjal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3"/>
          <a:stretch/>
        </p:blipFill>
        <p:spPr>
          <a:xfrm>
            <a:off x="6949440" y="4388760"/>
            <a:ext cx="1737000" cy="360720"/>
          </a:xfrm>
          <a:prstGeom prst="rect">
            <a:avLst/>
          </a:prstGeom>
          <a:ln>
            <a:noFill/>
          </a:ln>
        </p:spPr>
      </p:pic>
      <p:sp>
        <p:nvSpPr>
          <p:cNvPr id="251" name="CustomShape 7"/>
          <p:cNvSpPr/>
          <p:nvPr/>
        </p:nvSpPr>
        <p:spPr>
          <a:xfrm>
            <a:off x="5852160" y="4388760"/>
            <a:ext cx="914040" cy="3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1:1000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3840480" y="182880"/>
            <a:ext cx="1928160" cy="1415160"/>
          </a:xfrm>
          <a:prstGeom prst="rect">
            <a:avLst/>
          </a:prstGeom>
          <a:ln>
            <a:noFill/>
          </a:ln>
        </p:spPr>
      </p:pic>
      <p:sp>
        <p:nvSpPr>
          <p:cNvPr id="253" name="TextShape 1"/>
          <p:cNvSpPr txBox="1"/>
          <p:nvPr/>
        </p:nvSpPr>
        <p:spPr>
          <a:xfrm>
            <a:off x="349560" y="43380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er orientering?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Plassholder for innhold 2" descr=""/>
          <p:cNvPicPr/>
          <p:nvPr/>
        </p:nvPicPr>
        <p:blipFill>
          <a:blip r:embed="rId2"/>
          <a:stretch/>
        </p:blipFill>
        <p:spPr>
          <a:xfrm>
            <a:off x="3200400" y="1738800"/>
            <a:ext cx="2820960" cy="247104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3"/>
          <a:stretch/>
        </p:blipFill>
        <p:spPr>
          <a:xfrm>
            <a:off x="306000" y="4026600"/>
            <a:ext cx="4448880" cy="92916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4"/>
          <a:stretch/>
        </p:blipFill>
        <p:spPr>
          <a:xfrm>
            <a:off x="365760" y="1372680"/>
            <a:ext cx="2434680" cy="184356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5"/>
          <a:stretch/>
        </p:blipFill>
        <p:spPr>
          <a:xfrm>
            <a:off x="6706080" y="182880"/>
            <a:ext cx="1797840" cy="2562480"/>
          </a:xfrm>
          <a:prstGeom prst="rect">
            <a:avLst/>
          </a:prstGeom>
          <a:ln w="36720">
            <a:solidFill>
              <a:srgbClr val="dd4814"/>
            </a:solidFill>
            <a:round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3238200" y="1440000"/>
            <a:ext cx="2796840" cy="204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Forslag til oppgaver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182880" y="182880"/>
            <a:ext cx="57859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Oppgave: flere symboler og bilder som passer sammen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7772400" y="1338120"/>
            <a:ext cx="1056240" cy="1132920"/>
          </a:xfrm>
          <a:prstGeom prst="rect">
            <a:avLst/>
          </a:prstGeom>
          <a:ln>
            <a:noFill/>
          </a:ln>
        </p:spPr>
      </p:pic>
      <p:pic>
        <p:nvPicPr>
          <p:cNvPr id="261" name="" descr=""/>
          <p:cNvPicPr/>
          <p:nvPr/>
        </p:nvPicPr>
        <p:blipFill>
          <a:blip r:embed="rId2"/>
          <a:stretch/>
        </p:blipFill>
        <p:spPr>
          <a:xfrm>
            <a:off x="7772400" y="2595240"/>
            <a:ext cx="1097280" cy="1157040"/>
          </a:xfrm>
          <a:prstGeom prst="rect">
            <a:avLst/>
          </a:prstGeom>
          <a:ln>
            <a:noFill/>
          </a:ln>
        </p:spPr>
      </p:pic>
      <p:pic>
        <p:nvPicPr>
          <p:cNvPr id="262" name="" descr=""/>
          <p:cNvPicPr/>
          <p:nvPr/>
        </p:nvPicPr>
        <p:blipFill>
          <a:blip r:embed="rId3"/>
          <a:stretch/>
        </p:blipFill>
        <p:spPr>
          <a:xfrm>
            <a:off x="6492240" y="2562120"/>
            <a:ext cx="1125360" cy="1189800"/>
          </a:xfrm>
          <a:prstGeom prst="rect">
            <a:avLst/>
          </a:prstGeom>
          <a:ln>
            <a:noFill/>
          </a:ln>
        </p:spPr>
      </p:pic>
      <p:pic>
        <p:nvPicPr>
          <p:cNvPr id="263" name="" descr=""/>
          <p:cNvPicPr/>
          <p:nvPr/>
        </p:nvPicPr>
        <p:blipFill>
          <a:blip r:embed="rId4"/>
          <a:stretch/>
        </p:blipFill>
        <p:spPr>
          <a:xfrm>
            <a:off x="6427080" y="3843360"/>
            <a:ext cx="1162440" cy="123840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5"/>
          <a:stretch/>
        </p:blipFill>
        <p:spPr>
          <a:xfrm>
            <a:off x="7713000" y="3843360"/>
            <a:ext cx="1156680" cy="124092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6"/>
          <a:stretch/>
        </p:blipFill>
        <p:spPr>
          <a:xfrm>
            <a:off x="166320" y="3935160"/>
            <a:ext cx="1205280" cy="98100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7"/>
          <a:stretch/>
        </p:blipFill>
        <p:spPr>
          <a:xfrm>
            <a:off x="108720" y="2653920"/>
            <a:ext cx="1262880" cy="1123560"/>
          </a:xfrm>
          <a:prstGeom prst="rect">
            <a:avLst/>
          </a:prstGeom>
          <a:ln>
            <a:noFill/>
          </a:ln>
        </p:spPr>
      </p:pic>
      <p:pic>
        <p:nvPicPr>
          <p:cNvPr id="267" name="" descr=""/>
          <p:cNvPicPr/>
          <p:nvPr/>
        </p:nvPicPr>
        <p:blipFill>
          <a:blip r:embed="rId8"/>
          <a:stretch/>
        </p:blipFill>
        <p:spPr>
          <a:xfrm>
            <a:off x="182880" y="1525320"/>
            <a:ext cx="1447920" cy="1220040"/>
          </a:xfrm>
          <a:prstGeom prst="rect">
            <a:avLst/>
          </a:prstGeom>
          <a:ln>
            <a:noFill/>
          </a:ln>
        </p:spPr>
      </p:pic>
      <p:pic>
        <p:nvPicPr>
          <p:cNvPr id="268" name="" descr=""/>
          <p:cNvPicPr/>
          <p:nvPr/>
        </p:nvPicPr>
        <p:blipFill>
          <a:blip r:embed="rId9"/>
          <a:stretch/>
        </p:blipFill>
        <p:spPr>
          <a:xfrm>
            <a:off x="7737840" y="91440"/>
            <a:ext cx="1117800" cy="1189800"/>
          </a:xfrm>
          <a:prstGeom prst="rect">
            <a:avLst/>
          </a:prstGeom>
          <a:ln>
            <a:noFill/>
          </a:ln>
        </p:spPr>
      </p:pic>
      <p:pic>
        <p:nvPicPr>
          <p:cNvPr id="269" name="" descr=""/>
          <p:cNvPicPr/>
          <p:nvPr/>
        </p:nvPicPr>
        <p:blipFill>
          <a:blip r:embed="rId10"/>
          <a:stretch/>
        </p:blipFill>
        <p:spPr>
          <a:xfrm>
            <a:off x="1828800" y="3697200"/>
            <a:ext cx="1449360" cy="124452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11"/>
          <a:stretch/>
        </p:blipFill>
        <p:spPr>
          <a:xfrm>
            <a:off x="1958760" y="2745360"/>
            <a:ext cx="1150200" cy="1062720"/>
          </a:xfrm>
          <a:prstGeom prst="rect">
            <a:avLst/>
          </a:prstGeom>
          <a:ln>
            <a:noFill/>
          </a:ln>
        </p:spPr>
      </p:pic>
      <p:pic>
        <p:nvPicPr>
          <p:cNvPr id="271" name="" descr=""/>
          <p:cNvPicPr/>
          <p:nvPr/>
        </p:nvPicPr>
        <p:blipFill>
          <a:blip r:embed="rId12"/>
          <a:stretch/>
        </p:blipFill>
        <p:spPr>
          <a:xfrm>
            <a:off x="274320" y="659160"/>
            <a:ext cx="1094760" cy="896400"/>
          </a:xfrm>
          <a:prstGeom prst="rect">
            <a:avLst/>
          </a:prstGeom>
          <a:ln>
            <a:noFill/>
          </a:ln>
        </p:spPr>
      </p:pic>
      <p:pic>
        <p:nvPicPr>
          <p:cNvPr id="272" name="" descr=""/>
          <p:cNvPicPr/>
          <p:nvPr/>
        </p:nvPicPr>
        <p:blipFill>
          <a:blip r:embed="rId13"/>
          <a:stretch/>
        </p:blipFill>
        <p:spPr>
          <a:xfrm>
            <a:off x="1737360" y="1464120"/>
            <a:ext cx="1679040" cy="1281240"/>
          </a:xfrm>
          <a:prstGeom prst="rect">
            <a:avLst/>
          </a:prstGeom>
          <a:ln>
            <a:noFill/>
          </a:ln>
        </p:spPr>
      </p:pic>
      <p:pic>
        <p:nvPicPr>
          <p:cNvPr id="273" name="" descr=""/>
          <p:cNvPicPr/>
          <p:nvPr/>
        </p:nvPicPr>
        <p:blipFill>
          <a:blip r:embed="rId14"/>
          <a:stretch/>
        </p:blipFill>
        <p:spPr>
          <a:xfrm>
            <a:off x="6492240" y="1280880"/>
            <a:ext cx="1136880" cy="1189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Tegne eget kart over klasserommet / etasjen rundt klasserommet / skolegården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Og så legge ut poster for andre, feks læringspartner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219600" y="2562120"/>
            <a:ext cx="3151800" cy="2080080"/>
          </a:xfrm>
          <a:prstGeom prst="rect">
            <a:avLst/>
          </a:prstGeom>
          <a:ln>
            <a:noFill/>
          </a:ln>
        </p:spPr>
      </p:pic>
      <p:pic>
        <p:nvPicPr>
          <p:cNvPr id="276" name="" descr=""/>
          <p:cNvPicPr/>
          <p:nvPr/>
        </p:nvPicPr>
        <p:blipFill>
          <a:blip r:embed="rId2"/>
          <a:stretch/>
        </p:blipFill>
        <p:spPr>
          <a:xfrm>
            <a:off x="5606640" y="2653920"/>
            <a:ext cx="2988720" cy="208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311760" y="444960"/>
            <a:ext cx="4442760" cy="138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Ta elevene med på tur i nærmiljøet, legg poster ved kjente landemerker.</a:t>
            </a:r>
            <a:br/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Vi hjelper til å lage kart.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5303520" y="360"/>
            <a:ext cx="3638520" cy="514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311760" y="1153080"/>
            <a:ext cx="4717440" cy="1592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hele verden, et land, en by, en skog, en skole 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3"/>
          <p:cNvSpPr txBox="1"/>
          <p:nvPr/>
        </p:nvSpPr>
        <p:spPr>
          <a:xfrm>
            <a:off x="4297680" y="2928240"/>
            <a:ext cx="3175560" cy="347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1800" spc="-1" strike="noStrike">
                <a:latin typeface="Arial"/>
                <a:hlinkClick r:id="rId1"/>
              </a:rPr>
              <a:t>https://youtu.be/JPiCnwDkjcY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743200" y="1439640"/>
            <a:ext cx="4076640" cy="204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Litt mer viderekommende teori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3657600" y="1202400"/>
            <a:ext cx="5486040" cy="366228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311760" y="1152720"/>
            <a:ext cx="3345480" cy="34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Høydekurver er linjer på kartet som skal hjelpe oss til å se hvor det går oppover og nedover i terrenget.</a:t>
            </a:r>
            <a:endParaRPr b="0" lang="en-US" sz="1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Det er like høyt mellom to linjer, så der linjene ligger tett er det bratt og der de ligger langt fra hverandre er det flatt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365760" y="365400"/>
            <a:ext cx="851976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b4975a"/>
                </a:solidFill>
                <a:latin typeface="Arial"/>
              </a:rPr>
              <a:t>Hva er høydekurver?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4754880" y="914760"/>
            <a:ext cx="4374360" cy="26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latin typeface="Arial"/>
              </a:rPr>
              <a:t>I denne figuren er det 10meter høyde mellom de brune linjene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349560" y="274320"/>
            <a:ext cx="550260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Hvor langt er noe 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5669280" y="1280880"/>
            <a:ext cx="2971800" cy="2287800"/>
          </a:xfrm>
          <a:prstGeom prst="rect">
            <a:avLst/>
          </a:prstGeom>
          <a:ln>
            <a:noFill/>
          </a:ln>
        </p:spPr>
      </p:pic>
      <p:pic>
        <p:nvPicPr>
          <p:cNvPr id="286" name="" descr=""/>
          <p:cNvPicPr/>
          <p:nvPr/>
        </p:nvPicPr>
        <p:blipFill>
          <a:blip r:embed="rId2"/>
          <a:stretch/>
        </p:blipFill>
        <p:spPr>
          <a:xfrm>
            <a:off x="6017400" y="3746880"/>
            <a:ext cx="2303640" cy="279720"/>
          </a:xfrm>
          <a:prstGeom prst="rect">
            <a:avLst/>
          </a:prstGeom>
          <a:ln>
            <a:noFill/>
          </a:ln>
        </p:spPr>
      </p:pic>
      <p:sp>
        <p:nvSpPr>
          <p:cNvPr id="287" name="TextShape 2"/>
          <p:cNvSpPr txBox="1"/>
          <p:nvPr/>
        </p:nvSpPr>
        <p:spPr>
          <a:xfrm>
            <a:off x="311760" y="1340280"/>
            <a:ext cx="3437280" cy="34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Fra et kart kan man finne ut hvor langt det er mellom steder og hvor langt noe 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Man måler på kartet med linjal og regner om til hvor langt det er i virkeligheten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Alle kart har en </a:t>
            </a:r>
            <a:r>
              <a:rPr b="1" lang="nb-NO" sz="1400" spc="-1" strike="noStrike">
                <a:solidFill>
                  <a:srgbClr val="000000"/>
                </a:solidFill>
                <a:latin typeface="Arial"/>
              </a:rPr>
              <a:t>målestokk</a:t>
            </a: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 som forteller hvor langt 1cm på kartet er i virkeligheten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Dette kartet over skolegården har målestokk 1:2000 (1cm=20m), mens et verdenskart kan ha målestokk    1:100 000 000 (1cm=1000km)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Verdenskart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311760" y="1153080"/>
            <a:ext cx="435168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Verdenskart viser hele verden, og kan gi forskjellig informasjon.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Siden jorda faktisk er en kule, blir størrelsene eller retningene på et verdenskart litt feil hvis det ikke vises på en globus.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5486400" y="182880"/>
            <a:ext cx="3657600" cy="186660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5486400" y="3532320"/>
            <a:ext cx="3657600" cy="1615680"/>
          </a:xfrm>
          <a:prstGeom prst="rect">
            <a:avLst/>
          </a:prstGeom>
          <a:ln>
            <a:noFill/>
          </a:ln>
        </p:spPr>
      </p:pic>
      <p:sp>
        <p:nvSpPr>
          <p:cNvPr id="127" name="TextShape 3"/>
          <p:cNvSpPr txBox="1"/>
          <p:nvPr/>
        </p:nvSpPr>
        <p:spPr>
          <a:xfrm>
            <a:off x="3108960" y="4941720"/>
            <a:ext cx="2247480" cy="20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wikipedia.org, globalis.no, wikimedia.org</a:t>
            </a:r>
            <a:r>
              <a:rPr b="0" lang="nb-NO" sz="600" spc="-1" strike="noStrike">
                <a:latin typeface="Arial"/>
              </a:rPr>
              <a:t> 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5657400" y="1738800"/>
            <a:ext cx="3486600" cy="181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Norgeskart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311760" y="1153080"/>
            <a:ext cx="471744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Norgeskart tar en bit over Norge fra verdenskartet og forstørrer, slik at vi kan få mer detaljert informasjon over Norge.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Vi kan nå se hvor byene ligger, øyene langs kysten og hvor de de høyeste fjellene i Norge ligger.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6222600" y="91440"/>
            <a:ext cx="2858760" cy="5056560"/>
          </a:xfrm>
          <a:prstGeom prst="rect">
            <a:avLst/>
          </a:prstGeom>
          <a:ln>
            <a:noFill/>
          </a:ln>
        </p:spPr>
      </p:pic>
      <p:sp>
        <p:nvSpPr>
          <p:cNvPr id="132" name="TextShape 3"/>
          <p:cNvSpPr txBox="1"/>
          <p:nvPr/>
        </p:nvSpPr>
        <p:spPr>
          <a:xfrm>
            <a:off x="8176680" y="4941720"/>
            <a:ext cx="90468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www.turbocad.no</a:t>
            </a:r>
            <a:endParaRPr b="0" lang="en-US" sz="6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Bykart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11760" y="1153080"/>
            <a:ext cx="471744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bykart går enda nærmere over en by, slik at vi kan se veier, vann, skogen og stedet der vi bor.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5985360" y="0"/>
            <a:ext cx="3158640" cy="2837160"/>
          </a:xfrm>
          <a:prstGeom prst="rect">
            <a:avLst/>
          </a:prstGeom>
          <a:ln>
            <a:noFill/>
          </a:ln>
        </p:spPr>
      </p:pic>
      <p:sp>
        <p:nvSpPr>
          <p:cNvPr id="136" name="TextShape 3"/>
          <p:cNvSpPr txBox="1"/>
          <p:nvPr/>
        </p:nvSpPr>
        <p:spPr>
          <a:xfrm>
            <a:off x="5000760" y="4941720"/>
            <a:ext cx="66852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finn.no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5943600" y="2958480"/>
            <a:ext cx="3108960" cy="215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Orienteringskart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311760" y="1153080"/>
            <a:ext cx="462600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orienteringskart viser enda fler detaljer, og nå kan vi se skolen vår, huset vår, stier i skogen og mye mer.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Nå kan vi finne fram i skogen hvis vi vet hvordan vi skal lese kartet.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5004720" y="1369080"/>
            <a:ext cx="4139280" cy="2928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73;p16" descr=""/>
          <p:cNvPicPr/>
          <p:nvPr/>
        </p:nvPicPr>
        <p:blipFill>
          <a:blip r:embed="rId1"/>
          <a:stretch/>
        </p:blipFill>
        <p:spPr>
          <a:xfrm>
            <a:off x="3200400" y="1148040"/>
            <a:ext cx="6252120" cy="382392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3383280" y="250560"/>
            <a:ext cx="554004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Hvordan lager man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128880" y="823320"/>
            <a:ext cx="3437280" cy="3788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Orienteringskart lages ved å bruke fly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Flyet flyr rett over området man skal lage kart for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Det tar bilder og måler høyder med en laser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datamaskin leser og regner ut høyder fra dette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karttegner jobber videre med flyfoto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Han går så ut i skogen for å sjekke at alt stemmer og legge til flere detaljer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7680960" y="4860360"/>
            <a:ext cx="146268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nb-NO" sz="600" spc="-1" strike="noStrike">
                <a:solidFill>
                  <a:srgbClr val="000000"/>
                </a:solidFill>
                <a:latin typeface="Arial"/>
                <a:ea typeface="Arial"/>
              </a:rPr>
              <a:t>Fra </a:t>
            </a:r>
            <a:r>
              <a:rPr b="0" lang="nb-NO" sz="600" spc="-1" strike="noStrike">
                <a:solidFill>
                  <a:srgbClr val="000000"/>
                </a:solidFill>
                <a:latin typeface="Arial"/>
                <a:ea typeface="Arial"/>
              </a:rPr>
              <a:t>https://www.bl</a:t>
            </a:r>
            <a:r>
              <a:rPr b="0" lang="nb-NO" sz="600" spc="-1" strike="noStrike">
                <a:solidFill>
                  <a:srgbClr val="000000"/>
                </a:solidFill>
                <a:latin typeface="Arial"/>
                <a:ea typeface="Arial"/>
              </a:rPr>
              <a:t>uesky-</a:t>
            </a:r>
            <a:r>
              <a:rPr b="0" lang="nb-NO" sz="600" spc="-1" strike="noStrike">
                <a:solidFill>
                  <a:srgbClr val="000000"/>
                </a:solidFill>
                <a:latin typeface="Arial"/>
                <a:ea typeface="Arial"/>
              </a:rPr>
              <a:t>world.com/</a:t>
            </a:r>
            <a:endParaRPr b="0" lang="en-US" sz="6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82880" y="549000"/>
            <a:ext cx="548640" cy="1487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Fra flyfoto til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kart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188720" y="352440"/>
            <a:ext cx="7769160" cy="449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2019-05-08T11:11:26Z</dcterms:modified>
  <cp:revision>61</cp:revision>
  <dc:subject/>
  <dc:title/>
</cp:coreProperties>
</file>