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media/image84.png" ContentType="image/png"/>
  <Override PartName="/ppt/media/image80.png" ContentType="image/png"/>
  <Override PartName="/ppt/media/image36.jpeg" ContentType="image/jpeg"/>
  <Override PartName="/ppt/media/image35.jpeg" ContentType="image/jpeg"/>
  <Override PartName="/ppt/media/image34.jpeg" ContentType="image/jpeg"/>
  <Override PartName="/ppt/media/image31.jpeg" ContentType="image/jpeg"/>
  <Override PartName="/ppt/media/image85.jpeg" ContentType="image/jpeg"/>
  <Override PartName="/ppt/media/image26.jpeg" ContentType="image/jpeg"/>
  <Override PartName="/ppt/media/image4.jpeg" ContentType="image/jpeg"/>
  <Override PartName="/ppt/media/image82.jpeg" ContentType="image/jpeg"/>
  <Override PartName="/ppt/media/image23.jpeg" ContentType="image/jpeg"/>
  <Override PartName="/ppt/media/image61.png" ContentType="image/png"/>
  <Override PartName="/ppt/media/image1.png" ContentType="image/png"/>
  <Override PartName="/ppt/media/image83.png" ContentType="image/png"/>
  <Override PartName="/ppt/media/image2.png" ContentType="image/png"/>
  <Override PartName="/ppt/media/image7.png" ContentType="image/png"/>
  <Override PartName="/ppt/media/image62.png" ContentType="image/png"/>
  <Override PartName="/ppt/media/image9.png" ContentType="image/png"/>
  <Override PartName="/ppt/media/image64.png" ContentType="image/png"/>
  <Override PartName="/ppt/media/image33.png" ContentType="image/png"/>
  <Override PartName="/ppt/media/image58.png" ContentType="image/png"/>
  <Override PartName="/ppt/media/image32.png" ContentType="image/png"/>
  <Override PartName="/ppt/media/image5.jpeg" ContentType="image/jpeg"/>
  <Override PartName="/ppt/media/image57.png" ContentType="image/png"/>
  <Override PartName="/ppt/media/image30.png" ContentType="image/png"/>
  <Override PartName="/ppt/media/image55.png" ContentType="image/png"/>
  <Override PartName="/ppt/media/image27.jpeg" ContentType="image/jpeg"/>
  <Override PartName="/ppt/media/image28.png" ContentType="image/png"/>
  <Override PartName="/ppt/media/image24.png" ContentType="image/png"/>
  <Override PartName="/ppt/media/image49.png" ContentType="image/png"/>
  <Override PartName="/ppt/media/image22.png" ContentType="image/png"/>
  <Override PartName="/ppt/media/image19.gif" ContentType="image/gif"/>
  <Override PartName="/ppt/media/image21.png" ContentType="image/png"/>
  <Override PartName="/ppt/media/image46.png" ContentType="image/png"/>
  <Override PartName="/ppt/media/image18.gif" ContentType="image/gif"/>
  <Override PartName="/ppt/media/image20.png" ContentType="image/png"/>
  <Override PartName="/ppt/media/image45.png" ContentType="image/png"/>
  <Override PartName="/ppt/media/image17.png" ContentType="image/png"/>
  <Override PartName="/ppt/media/image16.png" ContentType="image/png"/>
  <Override PartName="/ppt/media/image6.png" ContentType="image/png"/>
  <Override PartName="/ppt/media/image8.jpeg" ContentType="image/jpeg"/>
  <Override PartName="/ppt/media/image10.png" ContentType="image/png"/>
  <Override PartName="/ppt/media/image12.png" ContentType="image/png"/>
  <Override PartName="/ppt/media/image3.jpeg" ContentType="image/jpeg"/>
  <Override PartName="/ppt/media/image37.png" ContentType="image/png"/>
  <Override PartName="/ppt/media/image13.png" ContentType="image/png"/>
  <Override PartName="/ppt/media/image25.jpeg" ContentType="image/jpeg"/>
  <Override PartName="/ppt/media/image11.jpeg" ContentType="image/jpeg"/>
  <Override PartName="/ppt/media/image44.jpeg" ContentType="image/jpeg"/>
  <Override PartName="/ppt/media/image14.jpeg" ContentType="image/jpeg"/>
  <Override PartName="/ppt/media/image47.jpeg" ContentType="image/jpeg"/>
  <Override PartName="/ppt/media/image29.jpeg" ContentType="image/jpeg"/>
  <Override PartName="/ppt/media/image15.jpeg" ContentType="image/jpeg"/>
  <Override PartName="/ppt/media/image48.jpeg" ContentType="image/jpeg"/>
  <Override PartName="/ppt/media/image38.jpeg" ContentType="image/jpeg"/>
  <Override PartName="/ppt/media/image79.jpeg" ContentType="image/jpeg"/>
  <Override PartName="/ppt/media/image40.png" ContentType="image/png"/>
  <Override PartName="/ppt/media/image65.png" ContentType="image/png"/>
  <Override PartName="/ppt/media/image41.jpeg" ContentType="image/jpeg"/>
  <Override PartName="/ppt/media/image42.jpeg" ContentType="image/jpeg"/>
  <Override PartName="/ppt/media/image60.png" ContentType="image/png"/>
  <Override PartName="/ppt/media/image43.jpeg" ContentType="image/jpeg"/>
  <Override PartName="/ppt/media/image70.png" ContentType="image/png"/>
  <Override PartName="/ppt/media/image50.png" ContentType="image/png"/>
  <Override PartName="/ppt/media/image75.png" ContentType="image/png"/>
  <Override PartName="/ppt/media/image51.png" ContentType="image/png"/>
  <Override PartName="/ppt/media/image76.png" ContentType="image/png"/>
  <Override PartName="/ppt/media/image39.jpeg" ContentType="image/jpeg"/>
  <Override PartName="/ppt/media/image52.png" ContentType="image/png"/>
  <Override PartName="/ppt/media/image77.png" ContentType="image/png"/>
  <Override PartName="/ppt/media/image53.png" ContentType="image/png"/>
  <Override PartName="/ppt/media/image78.png" ContentType="image/png"/>
  <Override PartName="/ppt/media/image54.png" ContentType="image/png"/>
  <Override PartName="/ppt/media/image56.png" ContentType="image/png"/>
  <Override PartName="/ppt/media/image59.png" ContentType="image/png"/>
  <Override PartName="/ppt/media/image63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81.jpeg" ContentType="image/jpeg"/>
  <Override PartName="/ppt/media/image69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29.xml.rels" ContentType="application/vnd.openxmlformats-package.relationships+xml"/>
  <Override PartName="/ppt/slides/_rels/slide28.xml.rels" ContentType="application/vnd.openxmlformats-package.relationships+xml"/>
  <Override PartName="/ppt/slides/_rels/slide32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31.xml.rels" ContentType="application/vnd.openxmlformats-package.relationships+xml"/>
  <Override PartName="/ppt/slides/_rels/slide25.xml.rels" ContentType="application/vnd.openxmlformats-package.relationships+xml"/>
  <Override PartName="/ppt/slides/_rels/slide30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36.xml.rels" ContentType="application/vnd.openxmlformats-package.relationships+xml"/>
  <Override PartName="/ppt/slides/_rels/slide5.xml.rels" ContentType="application/vnd.openxmlformats-package.relationships+xml"/>
  <Override PartName="/ppt/slides/_rels/slide3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9144000" cy="5148262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852012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311760" y="2712960"/>
            <a:ext cx="852012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311760" y="2712960"/>
            <a:ext cx="415764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7840" y="2712960"/>
            <a:ext cx="415764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274320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192480" y="1153080"/>
            <a:ext cx="274320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73200" y="1153080"/>
            <a:ext cx="274320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311760" y="2712960"/>
            <a:ext cx="274320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192480" y="2712960"/>
            <a:ext cx="274320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73200" y="2712960"/>
            <a:ext cx="274320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311760" y="1153080"/>
            <a:ext cx="8520120" cy="2985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8520120" cy="2985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2985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2985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311760" y="445320"/>
            <a:ext cx="8520120" cy="265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2985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311760" y="2712960"/>
            <a:ext cx="415764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11760" y="1153080"/>
            <a:ext cx="8520120" cy="2985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2985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7840" y="2712960"/>
            <a:ext cx="415764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311760" y="2712960"/>
            <a:ext cx="852012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852012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311760" y="2712960"/>
            <a:ext cx="852012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311760" y="2712960"/>
            <a:ext cx="415764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677840" y="2712960"/>
            <a:ext cx="415764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274320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192480" y="1153080"/>
            <a:ext cx="274320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73200" y="1153080"/>
            <a:ext cx="274320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311760" y="2712960"/>
            <a:ext cx="274320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192480" y="2712960"/>
            <a:ext cx="274320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073200" y="2712960"/>
            <a:ext cx="274320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8520120" cy="2985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2985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2985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445320"/>
            <a:ext cx="8520120" cy="265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2985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311760" y="2712960"/>
            <a:ext cx="415764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2985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7840" y="2712960"/>
            <a:ext cx="415764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415764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7840" y="1153080"/>
            <a:ext cx="415764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311760" y="2712960"/>
            <a:ext cx="8520120" cy="1424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744840"/>
            <a:ext cx="8520120" cy="20541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Klikk for å redigere titteltekstformatet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472600" y="4666680"/>
            <a:ext cx="548280" cy="39348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87B897E4-5B72-4C26-B493-C4899327788D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&lt;nummer&gt;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4200"/>
            <a:ext cx="8229240" cy="2985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Klikk for å redigere formatet på disposisjonsteksten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Andre disposisjonsnivå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Tredje disposisjonsnivå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Fjerde disposisjonsnivå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Femte disposisjonsnivå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Sjette disposisjonsnivå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Sjuende disposisjonsnivå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11760" y="445320"/>
            <a:ext cx="8520120" cy="5727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Klikk for å redigere titteltekstformatet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311760" y="1153080"/>
            <a:ext cx="8520120" cy="2985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Klikk for å redigere formatet på disposisjonsteksten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Andre disposisjonsnivå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Tredje disposisjonsnivå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Fjerde disposisjonsnivå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Femte disposisjonsnivå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Sjette disposisjonsnivå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Sjuende disposisjonsnivå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8472600" y="4666680"/>
            <a:ext cx="548280" cy="39348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D7790725-E577-4CE5-8319-495163E203A4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&lt;nummer&gt;</a:t>
            </a:fld>
            <a:endParaRPr b="0" lang="en-US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gif"/><Relationship Id="rId2" Type="http://schemas.openxmlformats.org/officeDocument/2006/relationships/image" Target="../media/image19.gif"/><Relationship Id="rId3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4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slideLayout" Target="../slideLayouts/slideLayout1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3" Type="http://schemas.openxmlformats.org/officeDocument/2006/relationships/image" Target="../media/image61.png"/><Relationship Id="rId14" Type="http://schemas.openxmlformats.org/officeDocument/2006/relationships/image" Target="../media/image62.png"/><Relationship Id="rId15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5" Type="http://schemas.openxmlformats.org/officeDocument/2006/relationships/slideLayout" Target="../slideLayouts/slideLayout1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slideLayout" Target="../slideLayouts/slideLayout1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slideLayout" Target="../slideLayouts/slideLayout1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slideLayout" Target="../slideLayouts/slideLayout1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image" Target="../media/image82.jpeg"/><Relationship Id="rId3" Type="http://schemas.openxmlformats.org/officeDocument/2006/relationships/slideLayout" Target="../slideLayouts/slideLayout1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5.jpeg"/><Relationship Id="rId4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0" y="891360"/>
            <a:ext cx="3931920" cy="240048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p>
            <a:pPr algn="ctr">
              <a:lnSpc>
                <a:spcPct val="100000"/>
              </a:lnSpc>
            </a:pPr>
            <a:r>
              <a:rPr b="1" lang="nb-NO" sz="6000" spc="-1" strike="noStrike">
                <a:solidFill>
                  <a:srgbClr val="000000"/>
                </a:solidFill>
                <a:latin typeface="Arial"/>
                <a:ea typeface="Arial"/>
              </a:rPr>
              <a:t>Kart og </a:t>
            </a:r>
            <a:br/>
            <a:r>
              <a:rPr b="1" lang="nb-NO" sz="6000" spc="-1" strike="noStrike">
                <a:solidFill>
                  <a:srgbClr val="000000"/>
                </a:solidFill>
                <a:latin typeface="Arial"/>
                <a:ea typeface="Arial"/>
              </a:rPr>
              <a:t>kompass</a:t>
            </a:r>
            <a:endParaRPr b="0" lang="en-US" sz="6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9" name="" descr=""/>
          <p:cNvPicPr/>
          <p:nvPr/>
        </p:nvPicPr>
        <p:blipFill>
          <a:blip r:embed="rId2"/>
          <a:stretch/>
        </p:blipFill>
        <p:spPr>
          <a:xfrm>
            <a:off x="5534640" y="360"/>
            <a:ext cx="3609000" cy="5146200"/>
          </a:xfrm>
          <a:prstGeom prst="rect">
            <a:avLst/>
          </a:prstGeom>
          <a:ln>
            <a:noFill/>
          </a:ln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Bykart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TextShape 2"/>
          <p:cNvSpPr txBox="1"/>
          <p:nvPr/>
        </p:nvSpPr>
        <p:spPr>
          <a:xfrm>
            <a:off x="311760" y="1153080"/>
            <a:ext cx="4717440" cy="3418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Et bykart går enda nærmere over en by, slik at vi kan se veier, vann, skogen og stedet der vi bor.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5985360" y="0"/>
            <a:ext cx="3158640" cy="2837160"/>
          </a:xfrm>
          <a:prstGeom prst="rect">
            <a:avLst/>
          </a:prstGeom>
          <a:ln>
            <a:noFill/>
          </a:ln>
        </p:spPr>
      </p:pic>
      <p:sp>
        <p:nvSpPr>
          <p:cNvPr id="110" name="TextShape 3"/>
          <p:cNvSpPr txBox="1"/>
          <p:nvPr/>
        </p:nvSpPr>
        <p:spPr>
          <a:xfrm>
            <a:off x="5000760" y="4941720"/>
            <a:ext cx="668520" cy="176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nb-NO" sz="600" spc="-1" strike="noStrike">
                <a:latin typeface="Arial"/>
              </a:rPr>
              <a:t>Fra finn.no</a:t>
            </a:r>
            <a:endParaRPr b="0" lang="en-US" sz="600" spc="-1" strike="noStrike"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2"/>
          <a:stretch/>
        </p:blipFill>
        <p:spPr>
          <a:xfrm>
            <a:off x="5943600" y="2958480"/>
            <a:ext cx="3108960" cy="215856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Orienteringskart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TextShape 2"/>
          <p:cNvSpPr txBox="1"/>
          <p:nvPr/>
        </p:nvSpPr>
        <p:spPr>
          <a:xfrm>
            <a:off x="311760" y="1153080"/>
            <a:ext cx="4626000" cy="3418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Et orienteringskart viser enda fler detaljer, og nå kan vi se skolen vår, huset vår, stier i skogen og mye mer.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Nå kan vi finne fram i skogen hvis vi vet hvordan vi skal lese kartet.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4" name="" descr=""/>
          <p:cNvPicPr/>
          <p:nvPr/>
        </p:nvPicPr>
        <p:blipFill>
          <a:blip r:embed="rId1"/>
          <a:stretch/>
        </p:blipFill>
        <p:spPr>
          <a:xfrm>
            <a:off x="5203440" y="0"/>
            <a:ext cx="3300480" cy="5147640"/>
          </a:xfrm>
          <a:prstGeom prst="rect">
            <a:avLst/>
          </a:prstGeom>
          <a:ln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73;p16" descr=""/>
          <p:cNvPicPr/>
          <p:nvPr/>
        </p:nvPicPr>
        <p:blipFill>
          <a:blip r:embed="rId1"/>
          <a:stretch/>
        </p:blipFill>
        <p:spPr>
          <a:xfrm>
            <a:off x="3200400" y="1148040"/>
            <a:ext cx="6252120" cy="3823920"/>
          </a:xfrm>
          <a:prstGeom prst="rect">
            <a:avLst/>
          </a:prstGeom>
          <a:ln>
            <a:noFill/>
          </a:ln>
        </p:spPr>
      </p:pic>
      <p:sp>
        <p:nvSpPr>
          <p:cNvPr id="116" name="TextShape 1"/>
          <p:cNvSpPr txBox="1"/>
          <p:nvPr/>
        </p:nvSpPr>
        <p:spPr>
          <a:xfrm>
            <a:off x="3383280" y="250560"/>
            <a:ext cx="5540040" cy="572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Hvordan lager man kart?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TextShape 2"/>
          <p:cNvSpPr txBox="1"/>
          <p:nvPr/>
        </p:nvSpPr>
        <p:spPr>
          <a:xfrm>
            <a:off x="128880" y="823320"/>
            <a:ext cx="3437280" cy="37886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Orienteringskart lages ved å bruke fly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Flyet flyr rett over området man skal lage kart for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Det tar bilder og måler høyder med en laser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En datamaskin leser og regner ut høyder fra dette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En karttegner jobber videre med flyfoto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Han går så ut i skogen for å sjekke at alt stemmer og legge til flere detaljer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CustomShape 3"/>
          <p:cNvSpPr/>
          <p:nvPr/>
        </p:nvSpPr>
        <p:spPr>
          <a:xfrm>
            <a:off x="7680960" y="4860360"/>
            <a:ext cx="146268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nb-NO" sz="600" spc="-1" strike="noStrike">
                <a:solidFill>
                  <a:srgbClr val="000000"/>
                </a:solidFill>
                <a:latin typeface="Arial"/>
                <a:ea typeface="Arial"/>
              </a:rPr>
              <a:t>Fra https://www.bluesky-world.com/</a:t>
            </a:r>
            <a:endParaRPr b="0" lang="en-US" sz="600" spc="-1" strike="noStrike">
              <a:latin typeface="Arial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182880" y="549000"/>
            <a:ext cx="731520" cy="1487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Fra flyfoto til </a:t>
            </a:r>
            <a:br/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kart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1188720" y="168480"/>
            <a:ext cx="7863840" cy="476928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311760" y="332280"/>
            <a:ext cx="1699920" cy="2228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Fra</a:t>
            </a:r>
            <a:br/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   flyfoto</a:t>
            </a:r>
            <a:br/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       til</a:t>
            </a:r>
            <a:br/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          kart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4023360" y="360"/>
            <a:ext cx="3591720" cy="514764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" descr=""/>
          <p:cNvPicPr/>
          <p:nvPr/>
        </p:nvPicPr>
        <p:blipFill>
          <a:blip r:embed="rId1"/>
          <a:stretch/>
        </p:blipFill>
        <p:spPr>
          <a:xfrm>
            <a:off x="822960" y="0"/>
            <a:ext cx="3591720" cy="5147640"/>
          </a:xfrm>
          <a:prstGeom prst="rect">
            <a:avLst/>
          </a:prstGeom>
          <a:ln>
            <a:noFill/>
          </a:ln>
        </p:spPr>
      </p:pic>
      <p:pic>
        <p:nvPicPr>
          <p:cNvPr id="124" name="" descr=""/>
          <p:cNvPicPr/>
          <p:nvPr/>
        </p:nvPicPr>
        <p:blipFill>
          <a:blip r:embed="rId2"/>
          <a:stretch/>
        </p:blipFill>
        <p:spPr>
          <a:xfrm>
            <a:off x="4827240" y="0"/>
            <a:ext cx="3585240" cy="5147640"/>
          </a:xfrm>
          <a:prstGeom prst="rect">
            <a:avLst/>
          </a:prstGeom>
          <a:ln>
            <a:noFill/>
          </a:ln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311760" y="1554480"/>
            <a:ext cx="3803040" cy="3017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Alle symboler og farger på et kart betyr noe forskjellig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Tydelige ting vi ser i skogen og rundt skolen har egne symboler og vi kan finne de igjen på kartet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For å bli flinke med kart, må vi lære oss hva symbolene og fargene betyr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182880" y="231480"/>
            <a:ext cx="8520120" cy="79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nb-NO" sz="2800" spc="-1" strike="noStrike">
                <a:solidFill>
                  <a:srgbClr val="000000"/>
                </a:solidFill>
                <a:latin typeface="Arial"/>
              </a:rPr>
              <a:t>Hva betyr alle symbolene </a:t>
            </a:r>
            <a:br/>
            <a:r>
              <a:rPr b="0" lang="nb-NO" sz="2800" spc="-1" strike="noStrike">
                <a:solidFill>
                  <a:srgbClr val="000000"/>
                </a:solidFill>
                <a:latin typeface="Arial"/>
              </a:rPr>
              <a:t>på et kart?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>
            <a:off x="5395680" y="-27000"/>
            <a:ext cx="3656880" cy="5147640"/>
          </a:xfrm>
          <a:prstGeom prst="rect">
            <a:avLst/>
          </a:prstGeom>
          <a:ln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>
            <a:off x="4206240" y="1371600"/>
            <a:ext cx="3657240" cy="2123640"/>
          </a:xfrm>
          <a:prstGeom prst="rect">
            <a:avLst/>
          </a:prstGeom>
          <a:ln>
            <a:noFill/>
          </a:ln>
        </p:spPr>
      </p:pic>
      <p:sp>
        <p:nvSpPr>
          <p:cNvPr id="129" name="TextShape 1"/>
          <p:cNvSpPr txBox="1"/>
          <p:nvPr/>
        </p:nvSpPr>
        <p:spPr>
          <a:xfrm>
            <a:off x="3566160" y="640080"/>
            <a:ext cx="9777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bygning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0" name="TextShape 2"/>
          <p:cNvSpPr txBox="1"/>
          <p:nvPr/>
        </p:nvSpPr>
        <p:spPr>
          <a:xfrm>
            <a:off x="5534280" y="3677040"/>
            <a:ext cx="8665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statue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1" name="TextShape 3"/>
          <p:cNvSpPr txBox="1"/>
          <p:nvPr/>
        </p:nvSpPr>
        <p:spPr>
          <a:xfrm>
            <a:off x="2377440" y="3219840"/>
            <a:ext cx="1372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høydekurve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2" name="TextShape 4"/>
          <p:cNvSpPr txBox="1"/>
          <p:nvPr/>
        </p:nvSpPr>
        <p:spPr>
          <a:xfrm>
            <a:off x="4637880" y="568080"/>
            <a:ext cx="8485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gjerde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3" name="Line 5"/>
          <p:cNvSpPr/>
          <p:nvPr/>
        </p:nvSpPr>
        <p:spPr>
          <a:xfrm flipH="1">
            <a:off x="6619680" y="914400"/>
            <a:ext cx="604080" cy="67608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Line 6"/>
          <p:cNvSpPr/>
          <p:nvPr/>
        </p:nvSpPr>
        <p:spPr>
          <a:xfrm flipV="1">
            <a:off x="4663440" y="3291840"/>
            <a:ext cx="407880" cy="73152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Line 7"/>
          <p:cNvSpPr/>
          <p:nvPr/>
        </p:nvSpPr>
        <p:spPr>
          <a:xfrm>
            <a:off x="4389120" y="1005840"/>
            <a:ext cx="914400" cy="100584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Line 8"/>
          <p:cNvSpPr/>
          <p:nvPr/>
        </p:nvSpPr>
        <p:spPr>
          <a:xfrm>
            <a:off x="5303520" y="914400"/>
            <a:ext cx="274320" cy="75096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Line 9"/>
          <p:cNvSpPr/>
          <p:nvPr/>
        </p:nvSpPr>
        <p:spPr>
          <a:xfrm flipH="1" flipV="1">
            <a:off x="7406640" y="3108960"/>
            <a:ext cx="822960" cy="18288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Line 10"/>
          <p:cNvSpPr/>
          <p:nvPr/>
        </p:nvSpPr>
        <p:spPr>
          <a:xfrm flipH="1">
            <a:off x="7772400" y="2834640"/>
            <a:ext cx="450360" cy="9144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TextShape 11"/>
          <p:cNvSpPr txBox="1"/>
          <p:nvPr/>
        </p:nvSpPr>
        <p:spPr>
          <a:xfrm>
            <a:off x="8051760" y="914400"/>
            <a:ext cx="726480" cy="365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asfalt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0" name="Line 12"/>
          <p:cNvSpPr/>
          <p:nvPr/>
        </p:nvSpPr>
        <p:spPr>
          <a:xfrm flipV="1">
            <a:off x="4023360" y="3236400"/>
            <a:ext cx="822960" cy="64008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Line 13"/>
          <p:cNvSpPr/>
          <p:nvPr/>
        </p:nvSpPr>
        <p:spPr>
          <a:xfrm flipH="1">
            <a:off x="6894000" y="2413440"/>
            <a:ext cx="1152720" cy="9144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TextShape 14"/>
          <p:cNvSpPr txBox="1"/>
          <p:nvPr/>
        </p:nvSpPr>
        <p:spPr>
          <a:xfrm>
            <a:off x="274320" y="231840"/>
            <a:ext cx="2377080" cy="1505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nb-NO" sz="2800" spc="-1" strike="noStrike">
                <a:solidFill>
                  <a:srgbClr val="000000"/>
                </a:solidFill>
                <a:latin typeface="Arial"/>
              </a:rPr>
              <a:t>Hva betyr alle symbolene </a:t>
            </a:r>
            <a:br/>
            <a:r>
              <a:rPr b="0" lang="nb-NO" sz="2800" spc="-1" strike="noStrike">
                <a:solidFill>
                  <a:srgbClr val="000000"/>
                </a:solidFill>
                <a:latin typeface="Arial"/>
              </a:rPr>
              <a:t>på et kart?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TextShape 15"/>
          <p:cNvSpPr txBox="1"/>
          <p:nvPr/>
        </p:nvSpPr>
        <p:spPr>
          <a:xfrm>
            <a:off x="7223760" y="3951360"/>
            <a:ext cx="13482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sykkelstativ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4" name="TextShape 16"/>
          <p:cNvSpPr txBox="1"/>
          <p:nvPr/>
        </p:nvSpPr>
        <p:spPr>
          <a:xfrm>
            <a:off x="4937760" y="4225680"/>
            <a:ext cx="11318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mur/vegg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5" name="Line 17"/>
          <p:cNvSpPr/>
          <p:nvPr/>
        </p:nvSpPr>
        <p:spPr>
          <a:xfrm flipH="1">
            <a:off x="7040880" y="1188720"/>
            <a:ext cx="1005840" cy="54864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TextShape 18"/>
          <p:cNvSpPr txBox="1"/>
          <p:nvPr/>
        </p:nvSpPr>
        <p:spPr>
          <a:xfrm>
            <a:off x="8046720" y="1391040"/>
            <a:ext cx="8650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steiner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7" name="Line 19"/>
          <p:cNvSpPr/>
          <p:nvPr/>
        </p:nvSpPr>
        <p:spPr>
          <a:xfrm>
            <a:off x="3749040" y="2834640"/>
            <a:ext cx="548640" cy="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TextShape 20"/>
          <p:cNvSpPr txBox="1"/>
          <p:nvPr/>
        </p:nvSpPr>
        <p:spPr>
          <a:xfrm>
            <a:off x="2926080" y="3840480"/>
            <a:ext cx="11181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overbygg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9" name="Line 21"/>
          <p:cNvSpPr/>
          <p:nvPr/>
        </p:nvSpPr>
        <p:spPr>
          <a:xfrm flipH="1" flipV="1">
            <a:off x="5120640" y="2651760"/>
            <a:ext cx="274320" cy="146304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Line 22"/>
          <p:cNvSpPr/>
          <p:nvPr/>
        </p:nvSpPr>
        <p:spPr>
          <a:xfrm flipH="1">
            <a:off x="6217920" y="731520"/>
            <a:ext cx="365760" cy="73152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TextShape 23"/>
          <p:cNvSpPr txBox="1"/>
          <p:nvPr/>
        </p:nvSpPr>
        <p:spPr>
          <a:xfrm>
            <a:off x="2926080" y="1371600"/>
            <a:ext cx="752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trapp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2" name="TextShape 24"/>
          <p:cNvSpPr txBox="1"/>
          <p:nvPr/>
        </p:nvSpPr>
        <p:spPr>
          <a:xfrm>
            <a:off x="7132320" y="568080"/>
            <a:ext cx="11318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lekestativ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3" name="TextShape 25"/>
          <p:cNvSpPr txBox="1"/>
          <p:nvPr/>
        </p:nvSpPr>
        <p:spPr>
          <a:xfrm>
            <a:off x="4206240" y="3931920"/>
            <a:ext cx="8650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hekk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4" name="Line 26"/>
          <p:cNvSpPr/>
          <p:nvPr/>
        </p:nvSpPr>
        <p:spPr>
          <a:xfrm flipH="1">
            <a:off x="7132320" y="1554480"/>
            <a:ext cx="914400" cy="45720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TextShape 27"/>
          <p:cNvSpPr txBox="1"/>
          <p:nvPr/>
        </p:nvSpPr>
        <p:spPr>
          <a:xfrm>
            <a:off x="6154560" y="385200"/>
            <a:ext cx="9777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gangvei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6" name="Line 28"/>
          <p:cNvSpPr/>
          <p:nvPr/>
        </p:nvSpPr>
        <p:spPr>
          <a:xfrm>
            <a:off x="3749760" y="3383280"/>
            <a:ext cx="547920" cy="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Line 29"/>
          <p:cNvSpPr/>
          <p:nvPr/>
        </p:nvSpPr>
        <p:spPr>
          <a:xfrm flipH="1">
            <a:off x="5760720" y="1077840"/>
            <a:ext cx="91440" cy="111672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Line 30"/>
          <p:cNvSpPr/>
          <p:nvPr/>
        </p:nvSpPr>
        <p:spPr>
          <a:xfrm flipH="1" flipV="1">
            <a:off x="5613840" y="2707200"/>
            <a:ext cx="274320" cy="91440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Line 31"/>
          <p:cNvSpPr/>
          <p:nvPr/>
        </p:nvSpPr>
        <p:spPr>
          <a:xfrm flipH="1" flipV="1">
            <a:off x="6583680" y="3108960"/>
            <a:ext cx="822960" cy="82296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TextShape 32"/>
          <p:cNvSpPr txBox="1"/>
          <p:nvPr/>
        </p:nvSpPr>
        <p:spPr>
          <a:xfrm>
            <a:off x="6583680" y="3951360"/>
            <a:ext cx="4572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tre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1" name="Line 33"/>
          <p:cNvSpPr/>
          <p:nvPr/>
        </p:nvSpPr>
        <p:spPr>
          <a:xfrm>
            <a:off x="3566160" y="1554480"/>
            <a:ext cx="1005840" cy="27432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Line 34"/>
          <p:cNvSpPr/>
          <p:nvPr/>
        </p:nvSpPr>
        <p:spPr>
          <a:xfrm flipH="1" flipV="1">
            <a:off x="6309360" y="3108960"/>
            <a:ext cx="457200" cy="82296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TextShape 35"/>
          <p:cNvSpPr txBox="1"/>
          <p:nvPr/>
        </p:nvSpPr>
        <p:spPr>
          <a:xfrm>
            <a:off x="2490840" y="2651760"/>
            <a:ext cx="12582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lyktestolpe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4" name="TextShape 36"/>
          <p:cNvSpPr txBox="1"/>
          <p:nvPr/>
        </p:nvSpPr>
        <p:spPr>
          <a:xfrm>
            <a:off x="5577840" y="731520"/>
            <a:ext cx="6400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bord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5" name="TextShape 37"/>
          <p:cNvSpPr txBox="1"/>
          <p:nvPr/>
        </p:nvSpPr>
        <p:spPr>
          <a:xfrm>
            <a:off x="8229600" y="3200400"/>
            <a:ext cx="738360" cy="365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gress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6" name="TextShape 38"/>
          <p:cNvSpPr txBox="1"/>
          <p:nvPr/>
        </p:nvSpPr>
        <p:spPr>
          <a:xfrm>
            <a:off x="8222760" y="2651760"/>
            <a:ext cx="8132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gjerde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7" name="TextShape 39"/>
          <p:cNvSpPr txBox="1"/>
          <p:nvPr/>
        </p:nvSpPr>
        <p:spPr>
          <a:xfrm>
            <a:off x="8229960" y="3200400"/>
            <a:ext cx="738360" cy="365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gress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8" name="TextShape 40"/>
          <p:cNvSpPr txBox="1"/>
          <p:nvPr/>
        </p:nvSpPr>
        <p:spPr>
          <a:xfrm>
            <a:off x="8138160" y="1828800"/>
            <a:ext cx="8650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sand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9" name="Line 41"/>
          <p:cNvSpPr/>
          <p:nvPr/>
        </p:nvSpPr>
        <p:spPr>
          <a:xfrm flipH="1">
            <a:off x="6583680" y="2011680"/>
            <a:ext cx="1554480" cy="274320"/>
          </a:xfrm>
          <a:prstGeom prst="line">
            <a:avLst/>
          </a:prstGeom>
          <a:ln w="1836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TextShape 42"/>
          <p:cNvSpPr txBox="1"/>
          <p:nvPr/>
        </p:nvSpPr>
        <p:spPr>
          <a:xfrm>
            <a:off x="8004600" y="2214000"/>
            <a:ext cx="10051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murkant</a:t>
            </a:r>
            <a:endParaRPr b="0" lang="en-US" sz="1800" spc="-1" strike="noStrike">
              <a:latin typeface="Arial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" descr=""/>
          <p:cNvPicPr/>
          <p:nvPr/>
        </p:nvPicPr>
        <p:blipFill>
          <a:blip r:embed="rId1"/>
          <a:stretch/>
        </p:blipFill>
        <p:spPr>
          <a:xfrm>
            <a:off x="5469120" y="9360"/>
            <a:ext cx="3674160" cy="5147280"/>
          </a:xfrm>
          <a:prstGeom prst="rect">
            <a:avLst/>
          </a:prstGeom>
          <a:ln>
            <a:noFill/>
          </a:ln>
        </p:spPr>
      </p:pic>
      <p:pic>
        <p:nvPicPr>
          <p:cNvPr id="172" name="" descr=""/>
          <p:cNvPicPr/>
          <p:nvPr/>
        </p:nvPicPr>
        <p:blipFill>
          <a:blip r:embed="rId2"/>
          <a:stretch/>
        </p:blipFill>
        <p:spPr>
          <a:xfrm>
            <a:off x="91440" y="1371600"/>
            <a:ext cx="5640480" cy="2563560"/>
          </a:xfrm>
          <a:prstGeom prst="rect">
            <a:avLst/>
          </a:prstGeom>
          <a:ln>
            <a:noFill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" descr=""/>
          <p:cNvPicPr/>
          <p:nvPr/>
        </p:nvPicPr>
        <p:blipFill>
          <a:blip r:embed="rId1"/>
          <a:stretch/>
        </p:blipFill>
        <p:spPr>
          <a:xfrm>
            <a:off x="1097280" y="1189440"/>
            <a:ext cx="6858000" cy="1555920"/>
          </a:xfrm>
          <a:prstGeom prst="rect">
            <a:avLst/>
          </a:prstGeom>
          <a:ln>
            <a:noFill/>
          </a:ln>
        </p:spPr>
      </p:pic>
      <p:pic>
        <p:nvPicPr>
          <p:cNvPr id="174" name="Plassholder for innhold 5" descr=""/>
          <p:cNvPicPr/>
          <p:nvPr/>
        </p:nvPicPr>
        <p:blipFill>
          <a:blip r:embed="rId2"/>
          <a:stretch/>
        </p:blipFill>
        <p:spPr>
          <a:xfrm>
            <a:off x="914400" y="2950920"/>
            <a:ext cx="3291840" cy="2196720"/>
          </a:xfrm>
          <a:prstGeom prst="rect">
            <a:avLst/>
          </a:prstGeom>
          <a:ln>
            <a:noFill/>
          </a:ln>
        </p:spPr>
      </p:pic>
      <p:pic>
        <p:nvPicPr>
          <p:cNvPr id="175" name="Plassholder for innhold 6" descr=""/>
          <p:cNvPicPr/>
          <p:nvPr/>
        </p:nvPicPr>
        <p:blipFill>
          <a:blip r:embed="rId3"/>
          <a:stretch/>
        </p:blipFill>
        <p:spPr>
          <a:xfrm>
            <a:off x="4846320" y="2798280"/>
            <a:ext cx="3474720" cy="2349360"/>
          </a:xfrm>
          <a:prstGeom prst="rect">
            <a:avLst/>
          </a:prstGeom>
          <a:ln>
            <a:noFill/>
          </a:ln>
        </p:spPr>
      </p:pic>
      <p:sp>
        <p:nvSpPr>
          <p:cNvPr id="176" name="TextShape 1"/>
          <p:cNvSpPr txBox="1"/>
          <p:nvPr/>
        </p:nvSpPr>
        <p:spPr>
          <a:xfrm>
            <a:off x="914400" y="4667040"/>
            <a:ext cx="1005840" cy="4489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80000"/>
              </a:lnSpc>
              <a:spcBef>
                <a:spcPts val="601"/>
              </a:spcBef>
            </a:pPr>
            <a:r>
              <a:rPr b="1" lang="nb-NO" sz="2400" spc="-1" strike="noStrike">
                <a:solidFill>
                  <a:srgbClr val="000000"/>
                </a:solidFill>
                <a:latin typeface="Arial"/>
              </a:rPr>
              <a:t>Stein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4846320" y="4667040"/>
            <a:ext cx="1137240" cy="4489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80000"/>
              </a:lnSpc>
              <a:spcBef>
                <a:spcPts val="601"/>
              </a:spcBef>
            </a:pPr>
            <a:r>
              <a:rPr b="1" lang="nb-NO" sz="2400" spc="-1" strike="noStrike">
                <a:solidFill>
                  <a:srgbClr val="000000"/>
                </a:solidFill>
                <a:latin typeface="Arial"/>
              </a:rPr>
              <a:t>Skrent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78" name="TextShape 3"/>
          <p:cNvSpPr txBox="1"/>
          <p:nvPr/>
        </p:nvSpPr>
        <p:spPr>
          <a:xfrm>
            <a:off x="441000" y="18288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2800" spc="-1" strike="noStrike">
                <a:solidFill>
                  <a:srgbClr val="000000"/>
                </a:solidFill>
                <a:latin typeface="Arial"/>
              </a:rPr>
              <a:t>SVART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</a:rPr>
              <a:t> er hardt eller menneskelagd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Kart og kompass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TextShape 2"/>
          <p:cNvSpPr txBox="1"/>
          <p:nvPr/>
        </p:nvSpPr>
        <p:spPr>
          <a:xfrm>
            <a:off x="311760" y="1153080"/>
            <a:ext cx="8520120" cy="3418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Hva er et kart?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Hvordan lager man kart?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Hva betyr alle symbolene på et kart?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Hvilken retning skal et kart peke?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Hvor langt er noe på et kart?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272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Hva er orientering?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349560" y="342000"/>
            <a:ext cx="8520120" cy="756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3200" spc="-1" strike="noStrike">
                <a:solidFill>
                  <a:srgbClr val="b4975a"/>
                </a:solidFill>
                <a:latin typeface="Arial"/>
              </a:rPr>
              <a:t>Brunt er terrengformasjoner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91440" y="1676160"/>
            <a:ext cx="6354360" cy="915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80000"/>
              </a:lnSpc>
              <a:spcBef>
                <a:spcPts val="700"/>
              </a:spcBef>
            </a:pPr>
            <a:r>
              <a:rPr b="0" lang="nb-NO" sz="2400" spc="-1" strike="noStrike">
                <a:solidFill>
                  <a:srgbClr val="000000"/>
                </a:solidFill>
                <a:latin typeface="Arial"/>
              </a:rPr>
              <a:t>Høydekurvene viser oppover og nedover, med topper, koller, åser, søkk og groper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81" name="Plassholder for innhold 5" descr=""/>
          <p:cNvPicPr/>
          <p:nvPr/>
        </p:nvPicPr>
        <p:blipFill>
          <a:blip r:embed="rId1"/>
          <a:stretch/>
        </p:blipFill>
        <p:spPr>
          <a:xfrm>
            <a:off x="5453280" y="2653920"/>
            <a:ext cx="3690720" cy="2464560"/>
          </a:xfrm>
          <a:prstGeom prst="rect">
            <a:avLst/>
          </a:prstGeom>
          <a:ln>
            <a:noFill/>
          </a:ln>
        </p:spPr>
      </p:pic>
      <p:sp>
        <p:nvSpPr>
          <p:cNvPr id="182" name="TextShape 3"/>
          <p:cNvSpPr txBox="1"/>
          <p:nvPr/>
        </p:nvSpPr>
        <p:spPr>
          <a:xfrm>
            <a:off x="914400" y="4301280"/>
            <a:ext cx="4389120" cy="6404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80000"/>
              </a:lnSpc>
              <a:spcBef>
                <a:spcPts val="700"/>
              </a:spcBef>
            </a:pPr>
            <a:r>
              <a:rPr b="1" lang="nb-NO" sz="2400" spc="-1" strike="noStrike">
                <a:solidFill>
                  <a:srgbClr val="000000"/>
                </a:solidFill>
                <a:latin typeface="Arial"/>
              </a:rPr>
              <a:t>Men</a:t>
            </a:r>
            <a:r>
              <a:rPr b="0" lang="nb-NO" sz="2400" spc="-1" strike="noStrike">
                <a:solidFill>
                  <a:srgbClr val="000000"/>
                </a:solidFill>
                <a:latin typeface="Arial"/>
              </a:rPr>
              <a:t> også asfalterte P-plasser, skolegårder og store veier</a:t>
            </a:r>
            <a:br/>
            <a:endParaRPr b="0" lang="en-US" sz="2400" spc="-1" strike="noStrike">
              <a:latin typeface="Arial"/>
            </a:endParaRPr>
          </a:p>
        </p:txBody>
      </p:sp>
      <p:pic>
        <p:nvPicPr>
          <p:cNvPr id="183" name="Picture 11" descr="5"/>
          <p:cNvPicPr/>
          <p:nvPr/>
        </p:nvPicPr>
        <p:blipFill>
          <a:blip r:embed="rId2"/>
          <a:stretch/>
        </p:blipFill>
        <p:spPr>
          <a:xfrm>
            <a:off x="0" y="2591640"/>
            <a:ext cx="5453280" cy="1618200"/>
          </a:xfrm>
          <a:prstGeom prst="rect">
            <a:avLst/>
          </a:prstGeom>
          <a:ln>
            <a:noFill/>
          </a:ln>
        </p:spPr>
      </p:pic>
      <p:sp>
        <p:nvSpPr>
          <p:cNvPr id="184" name="TextShape 4"/>
          <p:cNvSpPr txBox="1"/>
          <p:nvPr/>
        </p:nvSpPr>
        <p:spPr>
          <a:xfrm>
            <a:off x="6675120" y="2196720"/>
            <a:ext cx="2560320" cy="6400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80000"/>
              </a:lnSpc>
              <a:spcBef>
                <a:spcPts val="601"/>
              </a:spcBef>
            </a:pPr>
            <a:r>
              <a:rPr b="1" lang="nb-NO" sz="2400" spc="-1" strike="noStrike">
                <a:solidFill>
                  <a:srgbClr val="000000"/>
                </a:solidFill>
                <a:latin typeface="Arial"/>
              </a:rPr>
              <a:t>Kolle, liten topp</a:t>
            </a:r>
            <a:endParaRPr b="0" lang="en-US" sz="2400" spc="-1" strike="noStrike">
              <a:latin typeface="Arial"/>
            </a:endParaRPr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2800" spc="-1" strike="noStrike">
                <a:solidFill>
                  <a:srgbClr val="3366ff"/>
                </a:solidFill>
                <a:latin typeface="Arial"/>
              </a:rPr>
              <a:t>BLÅTT ”er vått”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6" name="Plassholder for innhold 9" descr=""/>
          <p:cNvPicPr/>
          <p:nvPr/>
        </p:nvPicPr>
        <p:blipFill>
          <a:blip r:embed="rId1"/>
          <a:stretch/>
        </p:blipFill>
        <p:spPr>
          <a:xfrm>
            <a:off x="6152040" y="1647000"/>
            <a:ext cx="3009600" cy="3500640"/>
          </a:xfrm>
          <a:prstGeom prst="rect">
            <a:avLst/>
          </a:prstGeom>
          <a:ln>
            <a:noFill/>
          </a:ln>
        </p:spPr>
      </p:pic>
      <p:sp>
        <p:nvSpPr>
          <p:cNvPr id="187" name="TextShape 2"/>
          <p:cNvSpPr txBox="1"/>
          <p:nvPr/>
        </p:nvSpPr>
        <p:spPr>
          <a:xfrm>
            <a:off x="6492240" y="3751920"/>
            <a:ext cx="731520" cy="13726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80000"/>
              </a:lnSpc>
              <a:spcBef>
                <a:spcPts val="601"/>
              </a:spcBef>
            </a:pPr>
            <a:r>
              <a:rPr b="1" lang="nb-NO" sz="2400" spc="-1" strike="noStrike">
                <a:solidFill>
                  <a:srgbClr val="000000"/>
                </a:solidFill>
                <a:latin typeface="Arial"/>
              </a:rPr>
              <a:t>Myr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88" name="Picture 11" descr="7"/>
          <p:cNvPicPr/>
          <p:nvPr/>
        </p:nvPicPr>
        <p:blipFill>
          <a:blip r:embed="rId2"/>
          <a:stretch/>
        </p:blipFill>
        <p:spPr>
          <a:xfrm>
            <a:off x="0" y="2200680"/>
            <a:ext cx="6217920" cy="1932480"/>
          </a:xfrm>
          <a:prstGeom prst="rect">
            <a:avLst/>
          </a:prstGeom>
          <a:ln>
            <a:noFill/>
          </a:ln>
        </p:spPr>
      </p:pic>
      <p:sp>
        <p:nvSpPr>
          <p:cNvPr id="189" name="TextShape 3"/>
          <p:cNvSpPr txBox="1"/>
          <p:nvPr/>
        </p:nvSpPr>
        <p:spPr>
          <a:xfrm>
            <a:off x="840960" y="1738800"/>
            <a:ext cx="5376960" cy="5490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3366ff"/>
                </a:solidFill>
                <a:latin typeface="Arial"/>
              </a:rPr>
              <a:t>vann                    myr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TextShape 4"/>
          <p:cNvSpPr txBox="1"/>
          <p:nvPr/>
        </p:nvSpPr>
        <p:spPr>
          <a:xfrm>
            <a:off x="457200" y="4085640"/>
            <a:ext cx="5394960" cy="5814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3366ff"/>
                </a:solidFill>
                <a:latin typeface="Arial"/>
              </a:rPr>
              <a:t>bekk/elv           vanngrop  brønn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274320" y="1109880"/>
            <a:ext cx="8520120" cy="1360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nb-NO" sz="2400" spc="-1" strike="noStrike">
                <a:solidFill>
                  <a:srgbClr val="000000"/>
                </a:solidFill>
                <a:latin typeface="Arial"/>
              </a:rPr>
              <a:t>=  åpent område med god sikt</a:t>
            </a:r>
            <a:br/>
            <a:br/>
            <a:r>
              <a:rPr b="0" lang="nb-NO" sz="2400" spc="-1" strike="noStrike">
                <a:solidFill>
                  <a:srgbClr val="000000"/>
                </a:solidFill>
                <a:latin typeface="Arial"/>
              </a:rPr>
              <a:t>For eksempel et jorde, en park, </a:t>
            </a:r>
            <a:br/>
            <a:r>
              <a:rPr b="0" lang="nb-NO" sz="2400" spc="-1" strike="noStrike">
                <a:solidFill>
                  <a:srgbClr val="000000"/>
                </a:solidFill>
                <a:latin typeface="Arial"/>
              </a:rPr>
              <a:t>dyrket mark, hogstfelt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2" name="Plassholder for innhold 3" descr=""/>
          <p:cNvPicPr/>
          <p:nvPr/>
        </p:nvPicPr>
        <p:blipFill>
          <a:blip r:embed="rId1"/>
          <a:stretch/>
        </p:blipFill>
        <p:spPr>
          <a:xfrm>
            <a:off x="5120640" y="1830240"/>
            <a:ext cx="4040280" cy="317952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9"/>
          <p:cNvPicPr/>
          <p:nvPr/>
        </p:nvPicPr>
        <p:blipFill>
          <a:blip r:embed="rId2"/>
          <a:stretch/>
        </p:blipFill>
        <p:spPr>
          <a:xfrm>
            <a:off x="0" y="3043440"/>
            <a:ext cx="4937760" cy="1570320"/>
          </a:xfrm>
          <a:prstGeom prst="rect">
            <a:avLst/>
          </a:prstGeom>
          <a:ln>
            <a:noFill/>
          </a:ln>
        </p:spPr>
      </p:pic>
      <p:sp>
        <p:nvSpPr>
          <p:cNvPr id="194" name="TextShape 2"/>
          <p:cNvSpPr txBox="1"/>
          <p:nvPr/>
        </p:nvSpPr>
        <p:spPr>
          <a:xfrm>
            <a:off x="274320" y="457560"/>
            <a:ext cx="2834640" cy="45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2800" spc="-1" strike="noStrike">
                <a:solidFill>
                  <a:srgbClr val="ffd320"/>
                </a:solidFill>
                <a:latin typeface="Arial"/>
              </a:rPr>
              <a:t>GULT</a:t>
            </a:r>
            <a:r>
              <a:rPr b="1" lang="nb-NO" sz="2800" spc="-1" strike="noStrike">
                <a:solidFill>
                  <a:srgbClr val="ffd320"/>
                </a:solidFill>
                <a:latin typeface="Arial"/>
              </a:rPr>
              <a:t> er «kult»</a:t>
            </a:r>
            <a:r>
              <a:rPr b="0" lang="nb-NO" sz="2400" spc="-1" strike="noStrike">
                <a:solidFill>
                  <a:srgbClr val="ffd320"/>
                </a:solidFill>
                <a:latin typeface="Arial"/>
              </a:rPr>
              <a:t>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311760" y="44496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2800" spc="-1" strike="noStrike">
                <a:solidFill>
                  <a:srgbClr val="00b050"/>
                </a:solidFill>
                <a:latin typeface="Arial"/>
              </a:rPr>
              <a:t>GRØNN</a:t>
            </a:r>
            <a:r>
              <a:rPr b="0" lang="nb-NO" sz="2800" spc="-1" strike="noStrike">
                <a:solidFill>
                  <a:srgbClr val="000000"/>
                </a:solidFill>
                <a:latin typeface="Arial"/>
              </a:rPr>
              <a:t> = vanskeligere å løpe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TextShape 2"/>
          <p:cNvSpPr txBox="1"/>
          <p:nvPr/>
        </p:nvSpPr>
        <p:spPr>
          <a:xfrm>
            <a:off x="274320" y="1372680"/>
            <a:ext cx="5943600" cy="1006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80000"/>
              </a:lnSpc>
              <a:spcBef>
                <a:spcPts val="700"/>
              </a:spcBef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Desto mørkere grønnfarge, desto vanskeligere å bevege seg.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700"/>
              </a:spcBef>
            </a:pPr>
            <a:endParaRPr b="0" lang="en-US" sz="2800" spc="-1" strike="noStrike">
              <a:latin typeface="Arial"/>
            </a:endParaRPr>
          </a:p>
        </p:txBody>
      </p:sp>
      <p:pic>
        <p:nvPicPr>
          <p:cNvPr id="197" name="Picture 18" descr="11"/>
          <p:cNvPicPr/>
          <p:nvPr/>
        </p:nvPicPr>
        <p:blipFill>
          <a:blip r:embed="rId1"/>
          <a:stretch/>
        </p:blipFill>
        <p:spPr>
          <a:xfrm>
            <a:off x="365760" y="2286000"/>
            <a:ext cx="5212080" cy="938160"/>
          </a:xfrm>
          <a:prstGeom prst="rect">
            <a:avLst/>
          </a:prstGeom>
          <a:ln>
            <a:noFill/>
          </a:ln>
        </p:spPr>
      </p:pic>
      <p:pic>
        <p:nvPicPr>
          <p:cNvPr id="198" name="Picture 5" descr="Kartbeskrivelse_sort"/>
          <p:cNvPicPr/>
          <p:nvPr/>
        </p:nvPicPr>
        <p:blipFill>
          <a:blip r:embed="rId2"/>
          <a:srcRect l="14571" t="60097" r="0" b="38238"/>
          <a:stretch/>
        </p:blipFill>
        <p:spPr>
          <a:xfrm>
            <a:off x="274320" y="3383280"/>
            <a:ext cx="5175360" cy="376560"/>
          </a:xfrm>
          <a:prstGeom prst="rect">
            <a:avLst/>
          </a:prstGeom>
          <a:ln>
            <a:noFill/>
          </a:ln>
        </p:spPr>
      </p:pic>
      <p:pic>
        <p:nvPicPr>
          <p:cNvPr id="199" name="Plassholder for innhold 5" descr=""/>
          <p:cNvPicPr/>
          <p:nvPr/>
        </p:nvPicPr>
        <p:blipFill>
          <a:blip r:embed="rId3"/>
          <a:stretch/>
        </p:blipFill>
        <p:spPr>
          <a:xfrm>
            <a:off x="6309360" y="-1800"/>
            <a:ext cx="2834640" cy="2429640"/>
          </a:xfrm>
          <a:prstGeom prst="rect">
            <a:avLst/>
          </a:prstGeom>
          <a:ln>
            <a:noFill/>
          </a:ln>
        </p:spPr>
      </p:pic>
      <p:pic>
        <p:nvPicPr>
          <p:cNvPr id="200" name="Plassholder for innhold 6" descr=""/>
          <p:cNvPicPr/>
          <p:nvPr/>
        </p:nvPicPr>
        <p:blipFill>
          <a:blip r:embed="rId4"/>
          <a:stretch/>
        </p:blipFill>
        <p:spPr>
          <a:xfrm>
            <a:off x="6304680" y="3020040"/>
            <a:ext cx="2839320" cy="2127960"/>
          </a:xfrm>
          <a:prstGeom prst="rect">
            <a:avLst/>
          </a:prstGeom>
          <a:ln>
            <a:noFill/>
          </a:ln>
        </p:spPr>
      </p:pic>
      <p:sp>
        <p:nvSpPr>
          <p:cNvPr id="201" name="TextShape 3"/>
          <p:cNvSpPr txBox="1"/>
          <p:nvPr/>
        </p:nvSpPr>
        <p:spPr>
          <a:xfrm>
            <a:off x="6675120" y="2364480"/>
            <a:ext cx="2272320" cy="655560"/>
          </a:xfrm>
          <a:prstGeom prst="rect">
            <a:avLst/>
          </a:prstGeom>
          <a:noFill/>
          <a:ln>
            <a:noFill/>
          </a:ln>
        </p:spPr>
        <p:txBody>
          <a:bodyPr anchorCtr="1"/>
          <a:p>
            <a:pPr algn="ctr">
              <a:lnSpc>
                <a:spcPct val="100000"/>
              </a:lnSpc>
            </a:pPr>
            <a:r>
              <a:rPr b="1" lang="nb-NO" sz="3200" spc="-1" strike="noStrike">
                <a:solidFill>
                  <a:srgbClr val="408000"/>
                </a:solidFill>
                <a:latin typeface="Arial"/>
              </a:rPr>
              <a:t>Tett skog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TextShape 4"/>
          <p:cNvSpPr txBox="1"/>
          <p:nvPr/>
        </p:nvSpPr>
        <p:spPr>
          <a:xfrm>
            <a:off x="365760" y="4297680"/>
            <a:ext cx="4754880" cy="57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1800" spc="-1" strike="noStrike">
                <a:solidFill>
                  <a:srgbClr val="000000"/>
                </a:solidFill>
                <a:latin typeface="Calibri"/>
              </a:rPr>
              <a:t>Hvit farge = vanlig skog, lett å løpe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258120" y="21031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1600" spc="-1" strike="noStrike">
                <a:solidFill>
                  <a:srgbClr val="000000"/>
                </a:solidFill>
                <a:latin typeface="Arial"/>
              </a:rPr>
              <a:t>Hvor ser du gule, grønne og hvite områder?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TextShape 2"/>
          <p:cNvSpPr txBox="1"/>
          <p:nvPr/>
        </p:nvSpPr>
        <p:spPr>
          <a:xfrm>
            <a:off x="258120" y="128016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1600" spc="-1" strike="noStrike">
                <a:solidFill>
                  <a:srgbClr val="000000"/>
                </a:solidFill>
                <a:latin typeface="Arial"/>
              </a:rPr>
              <a:t>Hvor ser du svarte, brune og blå symboler?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" name="" descr=""/>
          <p:cNvPicPr/>
          <p:nvPr/>
        </p:nvPicPr>
        <p:blipFill>
          <a:blip r:embed="rId1"/>
          <a:stretch/>
        </p:blipFill>
        <p:spPr>
          <a:xfrm>
            <a:off x="5469120" y="9360"/>
            <a:ext cx="3674160" cy="5147280"/>
          </a:xfrm>
          <a:prstGeom prst="rect">
            <a:avLst/>
          </a:prstGeom>
          <a:ln>
            <a:noFill/>
          </a:ln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311760" y="1339920"/>
            <a:ext cx="3437280" cy="3418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Vi kan bruke et kompass for at kartet skal peke i riktig retning.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Kartet skal peke mot nord, og vi kan bruker kompasset til dette.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Den røde pilen i kompasset skal peke rett oppover på kartet, samme retning som den røde linjen og N’en.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Da vil retningen i naturen og på kartet stemme med hverandre.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TextShape 2"/>
          <p:cNvSpPr txBox="1"/>
          <p:nvPr/>
        </p:nvSpPr>
        <p:spPr>
          <a:xfrm>
            <a:off x="182880" y="34164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nb-NO" sz="2800" spc="-1" strike="noStrike">
                <a:solidFill>
                  <a:srgbClr val="000000"/>
                </a:solidFill>
                <a:latin typeface="Arial"/>
              </a:rPr>
              <a:t>Hvilken retning skal et kart peke?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" descr=""/>
          <p:cNvPicPr/>
          <p:nvPr/>
        </p:nvPicPr>
        <p:blipFill>
          <a:blip r:embed="rId1"/>
          <a:stretch/>
        </p:blipFill>
        <p:spPr>
          <a:xfrm>
            <a:off x="1463040" y="3774240"/>
            <a:ext cx="1554480" cy="1373400"/>
          </a:xfrm>
          <a:prstGeom prst="rect">
            <a:avLst/>
          </a:prstGeom>
          <a:ln>
            <a:noFill/>
          </a:ln>
        </p:spPr>
      </p:pic>
      <p:sp>
        <p:nvSpPr>
          <p:cNvPr id="209" name="TextShape 3"/>
          <p:cNvSpPr txBox="1"/>
          <p:nvPr/>
        </p:nvSpPr>
        <p:spPr>
          <a:xfrm>
            <a:off x="34200" y="4971600"/>
            <a:ext cx="697320" cy="176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nb-NO" sz="600" spc="-1" strike="noStrike">
                <a:latin typeface="Arial"/>
              </a:rPr>
              <a:t>Fra mjolner.org</a:t>
            </a:r>
            <a:endParaRPr b="0" lang="en-US" sz="600" spc="-1" strike="noStrike">
              <a:latin typeface="Arial"/>
            </a:endParaRPr>
          </a:p>
        </p:txBody>
      </p:sp>
      <p:pic>
        <p:nvPicPr>
          <p:cNvPr id="210" name="" descr=""/>
          <p:cNvPicPr/>
          <p:nvPr/>
        </p:nvPicPr>
        <p:blipFill>
          <a:blip r:embed="rId2"/>
          <a:stretch/>
        </p:blipFill>
        <p:spPr>
          <a:xfrm>
            <a:off x="4237200" y="1951200"/>
            <a:ext cx="1249200" cy="1249200"/>
          </a:xfrm>
          <a:prstGeom prst="rect">
            <a:avLst/>
          </a:prstGeom>
          <a:ln>
            <a:noFill/>
          </a:ln>
        </p:spPr>
      </p:pic>
      <p:pic>
        <p:nvPicPr>
          <p:cNvPr id="211" name="" descr=""/>
          <p:cNvPicPr/>
          <p:nvPr/>
        </p:nvPicPr>
        <p:blipFill>
          <a:blip r:embed="rId3"/>
          <a:stretch/>
        </p:blipFill>
        <p:spPr>
          <a:xfrm>
            <a:off x="5487120" y="360"/>
            <a:ext cx="3609000" cy="514620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" descr=""/>
          <p:cNvPicPr/>
          <p:nvPr/>
        </p:nvPicPr>
        <p:blipFill>
          <a:blip r:embed="rId1"/>
          <a:stretch/>
        </p:blipFill>
        <p:spPr>
          <a:xfrm rot="19069200">
            <a:off x="5344560" y="2847960"/>
            <a:ext cx="1885680" cy="1252440"/>
          </a:xfrm>
          <a:prstGeom prst="rect">
            <a:avLst/>
          </a:prstGeom>
          <a:ln>
            <a:noFill/>
          </a:ln>
        </p:spPr>
      </p:pic>
      <p:pic>
        <p:nvPicPr>
          <p:cNvPr id="213" name="" descr=""/>
          <p:cNvPicPr/>
          <p:nvPr/>
        </p:nvPicPr>
        <p:blipFill>
          <a:blip r:embed="rId2"/>
          <a:stretch/>
        </p:blipFill>
        <p:spPr>
          <a:xfrm>
            <a:off x="4663440" y="11160"/>
            <a:ext cx="3151440" cy="2640600"/>
          </a:xfrm>
          <a:prstGeom prst="rect">
            <a:avLst/>
          </a:prstGeom>
          <a:ln>
            <a:noFill/>
          </a:ln>
        </p:spPr>
      </p:pic>
      <p:sp>
        <p:nvSpPr>
          <p:cNvPr id="214" name="Line 1"/>
          <p:cNvSpPr/>
          <p:nvPr/>
        </p:nvSpPr>
        <p:spPr>
          <a:xfrm flipH="1" flipV="1">
            <a:off x="5466960" y="786960"/>
            <a:ext cx="476640" cy="2834640"/>
          </a:xfrm>
          <a:prstGeom prst="line">
            <a:avLst/>
          </a:prstGeom>
          <a:ln w="36720">
            <a:solidFill>
              <a:srgbClr val="ff3333"/>
            </a:solidFill>
            <a:round/>
            <a:tailEnd len="sm" type="oval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Line 2"/>
          <p:cNvSpPr/>
          <p:nvPr/>
        </p:nvSpPr>
        <p:spPr>
          <a:xfrm flipV="1">
            <a:off x="6345360" y="822960"/>
            <a:ext cx="731520" cy="2834640"/>
          </a:xfrm>
          <a:prstGeom prst="line">
            <a:avLst/>
          </a:prstGeom>
          <a:ln w="36720">
            <a:solidFill>
              <a:srgbClr val="ff3333"/>
            </a:solidFill>
            <a:round/>
            <a:tailEnd len="sm" type="oval" w="lg"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TextShape 3"/>
          <p:cNvSpPr txBox="1"/>
          <p:nvPr/>
        </p:nvSpPr>
        <p:spPr>
          <a:xfrm>
            <a:off x="2434320" y="2621160"/>
            <a:ext cx="208116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21m i virkeligheten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17" name="TextShape 4"/>
          <p:cNvSpPr txBox="1"/>
          <p:nvPr/>
        </p:nvSpPr>
        <p:spPr>
          <a:xfrm>
            <a:off x="3647520" y="3840480"/>
            <a:ext cx="175500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1.4cm på kartet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18" name="TextShape 5"/>
          <p:cNvSpPr txBox="1"/>
          <p:nvPr/>
        </p:nvSpPr>
        <p:spPr>
          <a:xfrm>
            <a:off x="349920" y="274680"/>
            <a:ext cx="2484720" cy="1371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nb-NO" sz="2800" spc="-1" strike="noStrike">
                <a:solidFill>
                  <a:srgbClr val="000000"/>
                </a:solidFill>
                <a:latin typeface="Arial"/>
              </a:rPr>
              <a:t>Hvor langt er noe på et kart?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TextShape 6"/>
          <p:cNvSpPr txBox="1"/>
          <p:nvPr/>
        </p:nvSpPr>
        <p:spPr>
          <a:xfrm>
            <a:off x="311760" y="1920240"/>
            <a:ext cx="2888640" cy="1828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Dette kan vi måle på kartet med linjal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0" name="" descr=""/>
          <p:cNvPicPr/>
          <p:nvPr/>
        </p:nvPicPr>
        <p:blipFill>
          <a:blip r:embed="rId3"/>
          <a:stretch/>
        </p:blipFill>
        <p:spPr>
          <a:xfrm>
            <a:off x="6400800" y="4297680"/>
            <a:ext cx="1761840" cy="618840"/>
          </a:xfrm>
          <a:prstGeom prst="rect">
            <a:avLst/>
          </a:prstGeom>
          <a:ln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" descr=""/>
          <p:cNvPicPr/>
          <p:nvPr/>
        </p:nvPicPr>
        <p:blipFill>
          <a:blip r:embed="rId1"/>
          <a:stretch/>
        </p:blipFill>
        <p:spPr>
          <a:xfrm>
            <a:off x="3840480" y="182880"/>
            <a:ext cx="1928160" cy="1415160"/>
          </a:xfrm>
          <a:prstGeom prst="rect">
            <a:avLst/>
          </a:prstGeom>
          <a:ln>
            <a:noFill/>
          </a:ln>
        </p:spPr>
      </p:pic>
      <p:sp>
        <p:nvSpPr>
          <p:cNvPr id="222" name="TextShape 1"/>
          <p:cNvSpPr txBox="1"/>
          <p:nvPr/>
        </p:nvSpPr>
        <p:spPr>
          <a:xfrm>
            <a:off x="349560" y="43380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nb-NO" sz="2800" spc="-1" strike="noStrike">
                <a:solidFill>
                  <a:srgbClr val="000000"/>
                </a:solidFill>
                <a:latin typeface="Arial"/>
              </a:rPr>
              <a:t>Hva er orientering?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3" name="Plassholder for innhold 2" descr=""/>
          <p:cNvPicPr/>
          <p:nvPr/>
        </p:nvPicPr>
        <p:blipFill>
          <a:blip r:embed="rId2"/>
          <a:stretch/>
        </p:blipFill>
        <p:spPr>
          <a:xfrm>
            <a:off x="3200400" y="1738800"/>
            <a:ext cx="2820960" cy="2471040"/>
          </a:xfrm>
          <a:prstGeom prst="rect">
            <a:avLst/>
          </a:prstGeom>
          <a:ln>
            <a:noFill/>
          </a:ln>
        </p:spPr>
      </p:pic>
      <p:pic>
        <p:nvPicPr>
          <p:cNvPr id="224" name="" descr=""/>
          <p:cNvPicPr/>
          <p:nvPr/>
        </p:nvPicPr>
        <p:blipFill>
          <a:blip r:embed="rId3"/>
          <a:stretch/>
        </p:blipFill>
        <p:spPr>
          <a:xfrm>
            <a:off x="306000" y="4026600"/>
            <a:ext cx="4448880" cy="929160"/>
          </a:xfrm>
          <a:prstGeom prst="rect">
            <a:avLst/>
          </a:prstGeom>
          <a:ln>
            <a:noFill/>
          </a:ln>
        </p:spPr>
      </p:pic>
      <p:pic>
        <p:nvPicPr>
          <p:cNvPr id="225" name="" descr=""/>
          <p:cNvPicPr/>
          <p:nvPr/>
        </p:nvPicPr>
        <p:blipFill>
          <a:blip r:embed="rId4"/>
          <a:stretch/>
        </p:blipFill>
        <p:spPr>
          <a:xfrm>
            <a:off x="365760" y="1372680"/>
            <a:ext cx="2434680" cy="1843560"/>
          </a:xfrm>
          <a:prstGeom prst="rect">
            <a:avLst/>
          </a:prstGeom>
          <a:ln>
            <a:noFill/>
          </a:ln>
        </p:spPr>
      </p:pic>
      <p:pic>
        <p:nvPicPr>
          <p:cNvPr id="226" name="" descr=""/>
          <p:cNvPicPr/>
          <p:nvPr/>
        </p:nvPicPr>
        <p:blipFill>
          <a:blip r:embed="rId5"/>
          <a:stretch/>
        </p:blipFill>
        <p:spPr>
          <a:xfrm>
            <a:off x="5760720" y="1280160"/>
            <a:ext cx="3377160" cy="3113640"/>
          </a:xfrm>
          <a:prstGeom prst="rect">
            <a:avLst/>
          </a:prstGeom>
          <a:ln>
            <a:noFill/>
          </a:ln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3238200" y="1440000"/>
            <a:ext cx="2796840" cy="2049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US" sz="3600" spc="-1" strike="noStrike">
                <a:solidFill>
                  <a:srgbClr val="000000"/>
                </a:solidFill>
                <a:latin typeface="Arial"/>
              </a:rPr>
              <a:t>Forslag til oppgaver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Shape 1"/>
          <p:cNvSpPr txBox="1"/>
          <p:nvPr/>
        </p:nvSpPr>
        <p:spPr>
          <a:xfrm>
            <a:off x="182880" y="182880"/>
            <a:ext cx="555588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Oppgave: hvilke symboler og bilder passer sammen?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29" name="" descr=""/>
          <p:cNvPicPr/>
          <p:nvPr/>
        </p:nvPicPr>
        <p:blipFill>
          <a:blip r:embed="rId1"/>
          <a:stretch/>
        </p:blipFill>
        <p:spPr>
          <a:xfrm>
            <a:off x="457200" y="4149000"/>
            <a:ext cx="731520" cy="701280"/>
          </a:xfrm>
          <a:prstGeom prst="rect">
            <a:avLst/>
          </a:prstGeom>
          <a:ln>
            <a:noFill/>
          </a:ln>
        </p:spPr>
      </p:pic>
      <p:pic>
        <p:nvPicPr>
          <p:cNvPr id="230" name="" descr=""/>
          <p:cNvPicPr/>
          <p:nvPr/>
        </p:nvPicPr>
        <p:blipFill>
          <a:blip r:embed="rId2"/>
          <a:stretch/>
        </p:blipFill>
        <p:spPr>
          <a:xfrm>
            <a:off x="365760" y="3111480"/>
            <a:ext cx="797040" cy="654120"/>
          </a:xfrm>
          <a:prstGeom prst="rect">
            <a:avLst/>
          </a:prstGeom>
          <a:ln>
            <a:noFill/>
          </a:ln>
        </p:spPr>
      </p:pic>
      <p:pic>
        <p:nvPicPr>
          <p:cNvPr id="231" name="" descr=""/>
          <p:cNvPicPr/>
          <p:nvPr/>
        </p:nvPicPr>
        <p:blipFill>
          <a:blip r:embed="rId3"/>
          <a:stretch/>
        </p:blipFill>
        <p:spPr>
          <a:xfrm>
            <a:off x="8039160" y="331920"/>
            <a:ext cx="976680" cy="1040400"/>
          </a:xfrm>
          <a:prstGeom prst="rect">
            <a:avLst/>
          </a:prstGeom>
          <a:ln>
            <a:noFill/>
          </a:ln>
        </p:spPr>
      </p:pic>
      <p:pic>
        <p:nvPicPr>
          <p:cNvPr id="232" name="" descr=""/>
          <p:cNvPicPr/>
          <p:nvPr/>
        </p:nvPicPr>
        <p:blipFill>
          <a:blip r:embed="rId4"/>
          <a:stretch/>
        </p:blipFill>
        <p:spPr>
          <a:xfrm>
            <a:off x="7914240" y="1464120"/>
            <a:ext cx="1046880" cy="1103040"/>
          </a:xfrm>
          <a:prstGeom prst="rect">
            <a:avLst/>
          </a:prstGeom>
          <a:ln>
            <a:noFill/>
          </a:ln>
        </p:spPr>
      </p:pic>
      <p:pic>
        <p:nvPicPr>
          <p:cNvPr id="233" name="" descr=""/>
          <p:cNvPicPr/>
          <p:nvPr/>
        </p:nvPicPr>
        <p:blipFill>
          <a:blip r:embed="rId5"/>
          <a:stretch/>
        </p:blipFill>
        <p:spPr>
          <a:xfrm>
            <a:off x="7863840" y="3935160"/>
            <a:ext cx="1049400" cy="1098360"/>
          </a:xfrm>
          <a:prstGeom prst="rect">
            <a:avLst/>
          </a:prstGeom>
          <a:ln>
            <a:noFill/>
          </a:ln>
        </p:spPr>
      </p:pic>
      <p:pic>
        <p:nvPicPr>
          <p:cNvPr id="234" name="" descr=""/>
          <p:cNvPicPr/>
          <p:nvPr/>
        </p:nvPicPr>
        <p:blipFill>
          <a:blip r:embed="rId6"/>
          <a:stretch/>
        </p:blipFill>
        <p:spPr>
          <a:xfrm>
            <a:off x="2272680" y="1369440"/>
            <a:ext cx="927720" cy="735480"/>
          </a:xfrm>
          <a:prstGeom prst="rect">
            <a:avLst/>
          </a:prstGeom>
          <a:ln>
            <a:noFill/>
          </a:ln>
        </p:spPr>
      </p:pic>
      <p:pic>
        <p:nvPicPr>
          <p:cNvPr id="235" name="" descr=""/>
          <p:cNvPicPr/>
          <p:nvPr/>
        </p:nvPicPr>
        <p:blipFill>
          <a:blip r:embed="rId7"/>
          <a:stretch/>
        </p:blipFill>
        <p:spPr>
          <a:xfrm>
            <a:off x="343440" y="731880"/>
            <a:ext cx="1028160" cy="912960"/>
          </a:xfrm>
          <a:prstGeom prst="rect">
            <a:avLst/>
          </a:prstGeom>
          <a:ln>
            <a:noFill/>
          </a:ln>
        </p:spPr>
      </p:pic>
      <p:pic>
        <p:nvPicPr>
          <p:cNvPr id="236" name="" descr=""/>
          <p:cNvPicPr/>
          <p:nvPr/>
        </p:nvPicPr>
        <p:blipFill>
          <a:blip r:embed="rId8"/>
          <a:stretch/>
        </p:blipFill>
        <p:spPr>
          <a:xfrm>
            <a:off x="7863840" y="2745360"/>
            <a:ext cx="1044000" cy="1064520"/>
          </a:xfrm>
          <a:prstGeom prst="rect">
            <a:avLst/>
          </a:prstGeom>
          <a:ln>
            <a:noFill/>
          </a:ln>
        </p:spPr>
      </p:pic>
      <p:pic>
        <p:nvPicPr>
          <p:cNvPr id="237" name="" descr=""/>
          <p:cNvPicPr/>
          <p:nvPr/>
        </p:nvPicPr>
        <p:blipFill>
          <a:blip r:embed="rId9"/>
          <a:stretch/>
        </p:blipFill>
        <p:spPr>
          <a:xfrm>
            <a:off x="2103120" y="2653920"/>
            <a:ext cx="1094040" cy="915120"/>
          </a:xfrm>
          <a:prstGeom prst="rect">
            <a:avLst/>
          </a:prstGeom>
          <a:ln>
            <a:noFill/>
          </a:ln>
        </p:spPr>
      </p:pic>
      <p:pic>
        <p:nvPicPr>
          <p:cNvPr id="238" name="" descr=""/>
          <p:cNvPicPr/>
          <p:nvPr/>
        </p:nvPicPr>
        <p:blipFill>
          <a:blip r:embed="rId10"/>
          <a:stretch/>
        </p:blipFill>
        <p:spPr>
          <a:xfrm>
            <a:off x="5943600" y="2104560"/>
            <a:ext cx="1213920" cy="1274760"/>
          </a:xfrm>
          <a:prstGeom prst="rect">
            <a:avLst/>
          </a:prstGeom>
          <a:ln>
            <a:noFill/>
          </a:ln>
        </p:spPr>
      </p:pic>
      <p:pic>
        <p:nvPicPr>
          <p:cNvPr id="239" name="" descr=""/>
          <p:cNvPicPr/>
          <p:nvPr/>
        </p:nvPicPr>
        <p:blipFill>
          <a:blip r:embed="rId11"/>
          <a:stretch/>
        </p:blipFill>
        <p:spPr>
          <a:xfrm>
            <a:off x="1930320" y="3866760"/>
            <a:ext cx="1270080" cy="1166760"/>
          </a:xfrm>
          <a:prstGeom prst="rect">
            <a:avLst/>
          </a:prstGeom>
          <a:ln>
            <a:noFill/>
          </a:ln>
        </p:spPr>
      </p:pic>
      <p:pic>
        <p:nvPicPr>
          <p:cNvPr id="240" name="" descr=""/>
          <p:cNvPicPr/>
          <p:nvPr/>
        </p:nvPicPr>
        <p:blipFill>
          <a:blip r:embed="rId12"/>
          <a:stretch/>
        </p:blipFill>
        <p:spPr>
          <a:xfrm>
            <a:off x="6210000" y="549000"/>
            <a:ext cx="1196640" cy="1252080"/>
          </a:xfrm>
          <a:prstGeom prst="rect">
            <a:avLst/>
          </a:prstGeom>
          <a:ln>
            <a:noFill/>
          </a:ln>
        </p:spPr>
      </p:pic>
      <p:pic>
        <p:nvPicPr>
          <p:cNvPr id="241" name="" descr=""/>
          <p:cNvPicPr/>
          <p:nvPr/>
        </p:nvPicPr>
        <p:blipFill>
          <a:blip r:embed="rId13"/>
          <a:stretch/>
        </p:blipFill>
        <p:spPr>
          <a:xfrm>
            <a:off x="182880" y="1816560"/>
            <a:ext cx="1309680" cy="1203480"/>
          </a:xfrm>
          <a:prstGeom prst="rect">
            <a:avLst/>
          </a:prstGeom>
          <a:ln>
            <a:noFill/>
          </a:ln>
        </p:spPr>
      </p:pic>
      <p:pic>
        <p:nvPicPr>
          <p:cNvPr id="242" name="" descr=""/>
          <p:cNvPicPr/>
          <p:nvPr/>
        </p:nvPicPr>
        <p:blipFill>
          <a:blip r:embed="rId14"/>
          <a:stretch/>
        </p:blipFill>
        <p:spPr>
          <a:xfrm>
            <a:off x="5913720" y="3569040"/>
            <a:ext cx="1401480" cy="149364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Hva er et kart?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311760" y="1153080"/>
            <a:ext cx="3254400" cy="1773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Et kart er en tegning av store eller små områder sett ovenfra - </a:t>
            </a:r>
            <a:r>
              <a:rPr b="1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hele verden</a:t>
            </a: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, et land, en by, en bydel, en skole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3724200" y="0"/>
            <a:ext cx="5419800" cy="5147640"/>
          </a:xfrm>
          <a:prstGeom prst="rect">
            <a:avLst/>
          </a:prstGeom>
          <a:ln>
            <a:noFill/>
          </a:ln>
        </p:spPr>
      </p:pic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182880" y="182880"/>
            <a:ext cx="578592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Oppgave: flere symboler og bilder som passer sammen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44" name="" descr=""/>
          <p:cNvPicPr/>
          <p:nvPr/>
        </p:nvPicPr>
        <p:blipFill>
          <a:blip r:embed="rId1"/>
          <a:stretch/>
        </p:blipFill>
        <p:spPr>
          <a:xfrm>
            <a:off x="7772400" y="1338120"/>
            <a:ext cx="1056240" cy="1132920"/>
          </a:xfrm>
          <a:prstGeom prst="rect">
            <a:avLst/>
          </a:prstGeom>
          <a:ln>
            <a:noFill/>
          </a:ln>
        </p:spPr>
      </p:pic>
      <p:pic>
        <p:nvPicPr>
          <p:cNvPr id="245" name="" descr=""/>
          <p:cNvPicPr/>
          <p:nvPr/>
        </p:nvPicPr>
        <p:blipFill>
          <a:blip r:embed="rId2"/>
          <a:stretch/>
        </p:blipFill>
        <p:spPr>
          <a:xfrm>
            <a:off x="7772400" y="2595240"/>
            <a:ext cx="1097280" cy="1157040"/>
          </a:xfrm>
          <a:prstGeom prst="rect">
            <a:avLst/>
          </a:prstGeom>
          <a:ln>
            <a:noFill/>
          </a:ln>
        </p:spPr>
      </p:pic>
      <p:pic>
        <p:nvPicPr>
          <p:cNvPr id="246" name="" descr=""/>
          <p:cNvPicPr/>
          <p:nvPr/>
        </p:nvPicPr>
        <p:blipFill>
          <a:blip r:embed="rId3"/>
          <a:stretch/>
        </p:blipFill>
        <p:spPr>
          <a:xfrm>
            <a:off x="6492240" y="2562120"/>
            <a:ext cx="1125360" cy="1189800"/>
          </a:xfrm>
          <a:prstGeom prst="rect">
            <a:avLst/>
          </a:prstGeom>
          <a:ln>
            <a:noFill/>
          </a:ln>
        </p:spPr>
      </p:pic>
      <p:pic>
        <p:nvPicPr>
          <p:cNvPr id="247" name="" descr=""/>
          <p:cNvPicPr/>
          <p:nvPr/>
        </p:nvPicPr>
        <p:blipFill>
          <a:blip r:embed="rId4"/>
          <a:stretch/>
        </p:blipFill>
        <p:spPr>
          <a:xfrm>
            <a:off x="6427080" y="3843360"/>
            <a:ext cx="1162440" cy="1238400"/>
          </a:xfrm>
          <a:prstGeom prst="rect">
            <a:avLst/>
          </a:prstGeom>
          <a:ln>
            <a:noFill/>
          </a:ln>
        </p:spPr>
      </p:pic>
      <p:pic>
        <p:nvPicPr>
          <p:cNvPr id="248" name="" descr=""/>
          <p:cNvPicPr/>
          <p:nvPr/>
        </p:nvPicPr>
        <p:blipFill>
          <a:blip r:embed="rId5"/>
          <a:stretch/>
        </p:blipFill>
        <p:spPr>
          <a:xfrm>
            <a:off x="7713000" y="3843360"/>
            <a:ext cx="1156680" cy="1240920"/>
          </a:xfrm>
          <a:prstGeom prst="rect">
            <a:avLst/>
          </a:prstGeom>
          <a:ln>
            <a:noFill/>
          </a:ln>
        </p:spPr>
      </p:pic>
      <p:pic>
        <p:nvPicPr>
          <p:cNvPr id="249" name="" descr=""/>
          <p:cNvPicPr/>
          <p:nvPr/>
        </p:nvPicPr>
        <p:blipFill>
          <a:blip r:embed="rId6"/>
          <a:stretch/>
        </p:blipFill>
        <p:spPr>
          <a:xfrm>
            <a:off x="166320" y="3935160"/>
            <a:ext cx="1205280" cy="981000"/>
          </a:xfrm>
          <a:prstGeom prst="rect">
            <a:avLst/>
          </a:prstGeom>
          <a:ln>
            <a:noFill/>
          </a:ln>
        </p:spPr>
      </p:pic>
      <p:pic>
        <p:nvPicPr>
          <p:cNvPr id="250" name="" descr=""/>
          <p:cNvPicPr/>
          <p:nvPr/>
        </p:nvPicPr>
        <p:blipFill>
          <a:blip r:embed="rId7"/>
          <a:stretch/>
        </p:blipFill>
        <p:spPr>
          <a:xfrm>
            <a:off x="108720" y="2653920"/>
            <a:ext cx="1262880" cy="1123560"/>
          </a:xfrm>
          <a:prstGeom prst="rect">
            <a:avLst/>
          </a:prstGeom>
          <a:ln>
            <a:noFill/>
          </a:ln>
        </p:spPr>
      </p:pic>
      <p:pic>
        <p:nvPicPr>
          <p:cNvPr id="251" name="" descr=""/>
          <p:cNvPicPr/>
          <p:nvPr/>
        </p:nvPicPr>
        <p:blipFill>
          <a:blip r:embed="rId8"/>
          <a:stretch/>
        </p:blipFill>
        <p:spPr>
          <a:xfrm>
            <a:off x="182880" y="1525320"/>
            <a:ext cx="1447920" cy="1220040"/>
          </a:xfrm>
          <a:prstGeom prst="rect">
            <a:avLst/>
          </a:prstGeom>
          <a:ln>
            <a:noFill/>
          </a:ln>
        </p:spPr>
      </p:pic>
      <p:pic>
        <p:nvPicPr>
          <p:cNvPr id="252" name="" descr=""/>
          <p:cNvPicPr/>
          <p:nvPr/>
        </p:nvPicPr>
        <p:blipFill>
          <a:blip r:embed="rId9"/>
          <a:stretch/>
        </p:blipFill>
        <p:spPr>
          <a:xfrm>
            <a:off x="7737840" y="91440"/>
            <a:ext cx="1117800" cy="1189800"/>
          </a:xfrm>
          <a:prstGeom prst="rect">
            <a:avLst/>
          </a:prstGeom>
          <a:ln>
            <a:noFill/>
          </a:ln>
        </p:spPr>
      </p:pic>
      <p:pic>
        <p:nvPicPr>
          <p:cNvPr id="253" name="" descr=""/>
          <p:cNvPicPr/>
          <p:nvPr/>
        </p:nvPicPr>
        <p:blipFill>
          <a:blip r:embed="rId10"/>
          <a:stretch/>
        </p:blipFill>
        <p:spPr>
          <a:xfrm>
            <a:off x="1828800" y="3697200"/>
            <a:ext cx="1449360" cy="1244520"/>
          </a:xfrm>
          <a:prstGeom prst="rect">
            <a:avLst/>
          </a:prstGeom>
          <a:ln>
            <a:noFill/>
          </a:ln>
        </p:spPr>
      </p:pic>
      <p:pic>
        <p:nvPicPr>
          <p:cNvPr id="254" name="" descr=""/>
          <p:cNvPicPr/>
          <p:nvPr/>
        </p:nvPicPr>
        <p:blipFill>
          <a:blip r:embed="rId11"/>
          <a:stretch/>
        </p:blipFill>
        <p:spPr>
          <a:xfrm>
            <a:off x="1958760" y="2745360"/>
            <a:ext cx="1150200" cy="1062720"/>
          </a:xfrm>
          <a:prstGeom prst="rect">
            <a:avLst/>
          </a:prstGeom>
          <a:ln>
            <a:noFill/>
          </a:ln>
        </p:spPr>
      </p:pic>
      <p:pic>
        <p:nvPicPr>
          <p:cNvPr id="255" name="" descr=""/>
          <p:cNvPicPr/>
          <p:nvPr/>
        </p:nvPicPr>
        <p:blipFill>
          <a:blip r:embed="rId12"/>
          <a:stretch/>
        </p:blipFill>
        <p:spPr>
          <a:xfrm>
            <a:off x="274320" y="659160"/>
            <a:ext cx="1094760" cy="896400"/>
          </a:xfrm>
          <a:prstGeom prst="rect">
            <a:avLst/>
          </a:prstGeom>
          <a:ln>
            <a:noFill/>
          </a:ln>
        </p:spPr>
      </p:pic>
      <p:pic>
        <p:nvPicPr>
          <p:cNvPr id="256" name="" descr=""/>
          <p:cNvPicPr/>
          <p:nvPr/>
        </p:nvPicPr>
        <p:blipFill>
          <a:blip r:embed="rId13"/>
          <a:stretch/>
        </p:blipFill>
        <p:spPr>
          <a:xfrm>
            <a:off x="1737360" y="1464120"/>
            <a:ext cx="1679040" cy="1281240"/>
          </a:xfrm>
          <a:prstGeom prst="rect">
            <a:avLst/>
          </a:prstGeom>
          <a:ln>
            <a:noFill/>
          </a:ln>
        </p:spPr>
      </p:pic>
      <p:pic>
        <p:nvPicPr>
          <p:cNvPr id="257" name="" descr=""/>
          <p:cNvPicPr/>
          <p:nvPr/>
        </p:nvPicPr>
        <p:blipFill>
          <a:blip r:embed="rId14"/>
          <a:stretch/>
        </p:blipFill>
        <p:spPr>
          <a:xfrm>
            <a:off x="6492240" y="1280880"/>
            <a:ext cx="1136880" cy="1189800"/>
          </a:xfrm>
          <a:prstGeom prst="rect">
            <a:avLst/>
          </a:prstGeom>
          <a:ln>
            <a:noFill/>
          </a:ln>
        </p:spPr>
      </p:pic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Tegne eget kart over klasserommet / etasjen rundt klasserommet / skolegården</a:t>
            </a:r>
            <a:br/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Og så legge ut poster for andre, feks læringspartner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9" name="" descr=""/>
          <p:cNvPicPr/>
          <p:nvPr/>
        </p:nvPicPr>
        <p:blipFill>
          <a:blip r:embed="rId1"/>
          <a:stretch/>
        </p:blipFill>
        <p:spPr>
          <a:xfrm>
            <a:off x="219600" y="2562120"/>
            <a:ext cx="3151800" cy="2080080"/>
          </a:xfrm>
          <a:prstGeom prst="rect">
            <a:avLst/>
          </a:prstGeom>
          <a:ln>
            <a:noFill/>
          </a:ln>
        </p:spPr>
      </p:pic>
      <p:pic>
        <p:nvPicPr>
          <p:cNvPr id="260" name="" descr=""/>
          <p:cNvPicPr/>
          <p:nvPr/>
        </p:nvPicPr>
        <p:blipFill>
          <a:blip r:embed="rId2"/>
          <a:stretch/>
        </p:blipFill>
        <p:spPr>
          <a:xfrm>
            <a:off x="5606640" y="2653920"/>
            <a:ext cx="2988720" cy="2082240"/>
          </a:xfrm>
          <a:prstGeom prst="rect">
            <a:avLst/>
          </a:prstGeom>
          <a:ln>
            <a:noFill/>
          </a:ln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311760" y="445320"/>
            <a:ext cx="4443120" cy="1383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Ta elevene med på tur i nærmiljøet, legg poster ved kjente landemerker.</a:t>
            </a:r>
            <a:br/>
            <a:br/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Vi hjelper til å lage kart.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2" name="" descr=""/>
          <p:cNvPicPr/>
          <p:nvPr/>
        </p:nvPicPr>
        <p:blipFill>
          <a:blip r:embed="rId1"/>
          <a:stretch/>
        </p:blipFill>
        <p:spPr>
          <a:xfrm>
            <a:off x="5303520" y="720"/>
            <a:ext cx="3638880" cy="5147640"/>
          </a:xfrm>
          <a:prstGeom prst="rect">
            <a:avLst/>
          </a:prstGeom>
          <a:ln>
            <a:noFill/>
          </a:ln>
        </p:spPr>
      </p:pic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2743200" y="1440000"/>
            <a:ext cx="4077000" cy="2049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US" sz="3600" spc="-1" strike="noStrike">
                <a:solidFill>
                  <a:srgbClr val="000000"/>
                </a:solidFill>
                <a:latin typeface="Arial"/>
              </a:rPr>
              <a:t>Litt mer viderekommende teori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" descr=""/>
          <p:cNvPicPr/>
          <p:nvPr/>
        </p:nvPicPr>
        <p:blipFill>
          <a:blip r:embed="rId1"/>
          <a:stretch/>
        </p:blipFill>
        <p:spPr>
          <a:xfrm>
            <a:off x="3657600" y="1202760"/>
            <a:ext cx="5486400" cy="3663000"/>
          </a:xfrm>
          <a:prstGeom prst="rect">
            <a:avLst/>
          </a:prstGeom>
          <a:ln>
            <a:noFill/>
          </a:ln>
        </p:spPr>
      </p:pic>
      <p:sp>
        <p:nvSpPr>
          <p:cNvPr id="265" name="TextShape 1"/>
          <p:cNvSpPr txBox="1"/>
          <p:nvPr/>
        </p:nvSpPr>
        <p:spPr>
          <a:xfrm>
            <a:off x="311760" y="1153080"/>
            <a:ext cx="3345840" cy="3418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600" spc="-1" strike="noStrike">
                <a:solidFill>
                  <a:srgbClr val="000000"/>
                </a:solidFill>
                <a:latin typeface="Arial"/>
              </a:rPr>
              <a:t>Høydekurver er linjer på kartet som skal hjelpe oss til å se hvor det går oppover og nedover i terrenget.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600" spc="-1" strike="noStrike">
                <a:solidFill>
                  <a:srgbClr val="000000"/>
                </a:solidFill>
                <a:latin typeface="Arial"/>
              </a:rPr>
              <a:t>Det er like høyt mellom to linjer, så der linjene ligger tett er det bratt og der de ligger langt fra hverandre er det flatt</a:t>
            </a: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TextShape 2"/>
          <p:cNvSpPr txBox="1"/>
          <p:nvPr/>
        </p:nvSpPr>
        <p:spPr>
          <a:xfrm>
            <a:off x="365760" y="36576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nb-NO" sz="3200" spc="-1" strike="noStrike">
                <a:solidFill>
                  <a:srgbClr val="b4975a"/>
                </a:solidFill>
                <a:latin typeface="Arial"/>
              </a:rPr>
              <a:t>Hva er høydekurver?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TextShape 3"/>
          <p:cNvSpPr txBox="1"/>
          <p:nvPr/>
        </p:nvSpPr>
        <p:spPr>
          <a:xfrm>
            <a:off x="4754880" y="915120"/>
            <a:ext cx="4377960" cy="261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nb-NO" sz="1200" spc="-1" strike="noStrike">
                <a:latin typeface="Arial"/>
              </a:rPr>
              <a:t>I denne figuren er det 10meter høyde mellom de brune linjene</a:t>
            </a:r>
            <a:endParaRPr b="0" lang="en-US" sz="1200" spc="-1" strike="noStrike">
              <a:latin typeface="Arial"/>
            </a:endParaRPr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Shape 1"/>
          <p:cNvSpPr txBox="1"/>
          <p:nvPr/>
        </p:nvSpPr>
        <p:spPr>
          <a:xfrm>
            <a:off x="349560" y="164160"/>
            <a:ext cx="5502600" cy="79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nb-NO" sz="2800" spc="-1" strike="noStrike">
                <a:solidFill>
                  <a:srgbClr val="000000"/>
                </a:solidFill>
                <a:latin typeface="Arial"/>
              </a:rPr>
              <a:t>Hvor langt er noe på et kart og målestokk?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9" name="" descr=""/>
          <p:cNvPicPr/>
          <p:nvPr/>
        </p:nvPicPr>
        <p:blipFill>
          <a:blip r:embed="rId1"/>
          <a:stretch/>
        </p:blipFill>
        <p:spPr>
          <a:xfrm>
            <a:off x="5669280" y="1280880"/>
            <a:ext cx="2971800" cy="2287800"/>
          </a:xfrm>
          <a:prstGeom prst="rect">
            <a:avLst/>
          </a:prstGeom>
          <a:ln>
            <a:noFill/>
          </a:ln>
        </p:spPr>
      </p:pic>
      <p:pic>
        <p:nvPicPr>
          <p:cNvPr id="270" name="" descr=""/>
          <p:cNvPicPr/>
          <p:nvPr/>
        </p:nvPicPr>
        <p:blipFill>
          <a:blip r:embed="rId2"/>
          <a:stretch/>
        </p:blipFill>
        <p:spPr>
          <a:xfrm>
            <a:off x="6017400" y="3746880"/>
            <a:ext cx="2303640" cy="279720"/>
          </a:xfrm>
          <a:prstGeom prst="rect">
            <a:avLst/>
          </a:prstGeom>
          <a:ln>
            <a:noFill/>
          </a:ln>
        </p:spPr>
      </p:pic>
      <p:sp>
        <p:nvSpPr>
          <p:cNvPr id="271" name="TextShape 2"/>
          <p:cNvSpPr txBox="1"/>
          <p:nvPr/>
        </p:nvSpPr>
        <p:spPr>
          <a:xfrm>
            <a:off x="311760" y="1340280"/>
            <a:ext cx="3437280" cy="3418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Fra et kart kan man finne ut hvor langt det er mellom steder og hvor langt noe er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Man måler på kartet med linjal og regner om til hvor langt det er i virkeligheten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Alle kart har en </a:t>
            </a:r>
            <a:r>
              <a:rPr b="1" lang="nb-NO" sz="1400" spc="-1" strike="noStrike">
                <a:solidFill>
                  <a:srgbClr val="000000"/>
                </a:solidFill>
                <a:latin typeface="Arial"/>
              </a:rPr>
              <a:t>målestokk</a:t>
            </a: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 som forteller hvor langt 1cm på kartet er i virkeligheten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Dette kartet over skolegården har målestokk 1:2000 (1cm=20m), mens et verdenskart kan ha målestokk    1:100 000 000 (1cm=1000km)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1" lang="en-US" sz="1800" spc="-1" strike="noStrike">
                <a:solidFill>
                  <a:srgbClr val="000000"/>
                </a:solidFill>
                <a:latin typeface="Arial"/>
              </a:rPr>
              <a:t>Hvordan ta kompasskurs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3" name="" descr=""/>
          <p:cNvPicPr/>
          <p:nvPr/>
        </p:nvPicPr>
        <p:blipFill>
          <a:blip r:embed="rId1"/>
          <a:stretch/>
        </p:blipFill>
        <p:spPr>
          <a:xfrm>
            <a:off x="5340960" y="109080"/>
            <a:ext cx="2797200" cy="1572840"/>
          </a:xfrm>
          <a:prstGeom prst="rect">
            <a:avLst/>
          </a:prstGeom>
          <a:ln>
            <a:noFill/>
          </a:ln>
        </p:spPr>
      </p:pic>
      <p:pic>
        <p:nvPicPr>
          <p:cNvPr id="274" name="" descr=""/>
          <p:cNvPicPr/>
          <p:nvPr/>
        </p:nvPicPr>
        <p:blipFill>
          <a:blip r:embed="rId2"/>
          <a:stretch/>
        </p:blipFill>
        <p:spPr>
          <a:xfrm>
            <a:off x="5358960" y="1809360"/>
            <a:ext cx="2763720" cy="1554480"/>
          </a:xfrm>
          <a:prstGeom prst="rect">
            <a:avLst/>
          </a:prstGeom>
          <a:ln>
            <a:noFill/>
          </a:ln>
        </p:spPr>
      </p:pic>
      <p:pic>
        <p:nvPicPr>
          <p:cNvPr id="275" name="" descr=""/>
          <p:cNvPicPr/>
          <p:nvPr/>
        </p:nvPicPr>
        <p:blipFill>
          <a:blip r:embed="rId3"/>
          <a:stretch/>
        </p:blipFill>
        <p:spPr>
          <a:xfrm>
            <a:off x="5344560" y="3478320"/>
            <a:ext cx="2793600" cy="1571400"/>
          </a:xfrm>
          <a:prstGeom prst="rect">
            <a:avLst/>
          </a:prstGeom>
          <a:ln>
            <a:noFill/>
          </a:ln>
        </p:spPr>
      </p:pic>
      <p:sp>
        <p:nvSpPr>
          <p:cNvPr id="276" name="TextShape 2"/>
          <p:cNvSpPr txBox="1"/>
          <p:nvPr/>
        </p:nvSpPr>
        <p:spPr>
          <a:xfrm>
            <a:off x="311760" y="1153440"/>
            <a:ext cx="3437280" cy="3692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La kanten av kompasset ligge inntil den rette strekningen fra det stedet du står, til det stedet du skal. Pass på at kurspila (ikke kompassnåla!) peker i den samme retningen; fra det stedet du står, til det stedet du skal.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Vri kompasshuset til linjene i kompasshuset blir parallelle med kartrutenettets nord-sør-linjer. NB! Kompasshusets N-merke skal peke mot nord på kartet (det vil si opp på kartet). Nå har du orientert kompasset i forhold til kartet.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Ta kompasset bort fra kartet. Hold kompasset flatt i hånden. Den røde kompassnåla vil svinge fritt og stille seg inn mot nord. Drei kompasset til kompasshuspila (N-merket) faller sammen med den røde kompassnåla.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0" lang="nb-NO" sz="1400" spc="-1" strike="noStrike">
                <a:solidFill>
                  <a:srgbClr val="000000"/>
                </a:solidFill>
                <a:latin typeface="Arial"/>
              </a:rPr>
              <a:t>Nå har du orientert kompasset i forhold til terrenget. Kompassets kurspil (marsjretningspil) vil da vise deg retningen du skal gå.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TextShape 3"/>
          <p:cNvSpPr txBox="1"/>
          <p:nvPr/>
        </p:nvSpPr>
        <p:spPr>
          <a:xfrm>
            <a:off x="3657600" y="4740480"/>
            <a:ext cx="1645920" cy="290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400" spc="-1" strike="noStrike">
                <a:latin typeface="Arial"/>
              </a:rPr>
              <a:t>Fra kartverket.no</a:t>
            </a:r>
            <a:endParaRPr b="0" lang="en-US" sz="1400" spc="-1" strike="noStrike">
              <a:latin typeface="Arial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Hva er et kart?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TextShape 2"/>
          <p:cNvSpPr txBox="1"/>
          <p:nvPr/>
        </p:nvSpPr>
        <p:spPr>
          <a:xfrm>
            <a:off x="311760" y="1153080"/>
            <a:ext cx="3254400" cy="1773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Et kart er en tegning av store eller små områder sett ovenfra - hele verden, </a:t>
            </a:r>
            <a:r>
              <a:rPr b="1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et land</a:t>
            </a: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, en by, en skog, en skole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" name="" descr=""/>
          <p:cNvPicPr/>
          <p:nvPr/>
        </p:nvPicPr>
        <p:blipFill>
          <a:blip r:embed="rId1"/>
          <a:stretch/>
        </p:blipFill>
        <p:spPr>
          <a:xfrm>
            <a:off x="3724200" y="0"/>
            <a:ext cx="5419800" cy="514764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Hva er et kart?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TextShape 2"/>
          <p:cNvSpPr txBox="1"/>
          <p:nvPr/>
        </p:nvSpPr>
        <p:spPr>
          <a:xfrm>
            <a:off x="311760" y="1153080"/>
            <a:ext cx="3254400" cy="1773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Et kart er en tegning av store eller små områder sett ovenfra - hele verden, et land, </a:t>
            </a:r>
            <a:r>
              <a:rPr b="1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en by</a:t>
            </a: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, en bydel, en skole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3724200" y="235440"/>
            <a:ext cx="5419800" cy="470232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Hva er et kart?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TextShape 2"/>
          <p:cNvSpPr txBox="1"/>
          <p:nvPr/>
        </p:nvSpPr>
        <p:spPr>
          <a:xfrm>
            <a:off x="311760" y="1153080"/>
            <a:ext cx="3254400" cy="1773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Et kart er en tegning av store eller små områder sett ovenfra - hele verden, et land, en by, </a:t>
            </a:r>
            <a:r>
              <a:rPr b="1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en bydel</a:t>
            </a: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, en skole ...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" name="" descr=""/>
          <p:cNvPicPr/>
          <p:nvPr/>
        </p:nvPicPr>
        <p:blipFill>
          <a:blip r:embed="rId1"/>
          <a:srcRect l="4835" t="0" r="0" b="0"/>
          <a:stretch/>
        </p:blipFill>
        <p:spPr>
          <a:xfrm>
            <a:off x="3749040" y="91800"/>
            <a:ext cx="5393520" cy="493740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Hva er et kart?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TextShape 2"/>
          <p:cNvSpPr txBox="1"/>
          <p:nvPr/>
        </p:nvSpPr>
        <p:spPr>
          <a:xfrm>
            <a:off x="311760" y="1153080"/>
            <a:ext cx="3254400" cy="1773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Et kart er en tegning av store eller små områder sett ovenfra - hele verden, et land, en by, en bydel, </a:t>
            </a:r>
            <a:r>
              <a:rPr b="1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en skole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6" name="" descr=""/>
          <p:cNvPicPr/>
          <p:nvPr/>
        </p:nvPicPr>
        <p:blipFill>
          <a:blip r:embed="rId1"/>
          <a:srcRect l="9187" t="0" r="7206" b="0"/>
          <a:stretch/>
        </p:blipFill>
        <p:spPr>
          <a:xfrm>
            <a:off x="3840480" y="0"/>
            <a:ext cx="5303520" cy="500076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Verdenskart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TextShape 2"/>
          <p:cNvSpPr txBox="1"/>
          <p:nvPr/>
        </p:nvSpPr>
        <p:spPr>
          <a:xfrm>
            <a:off x="311760" y="1153080"/>
            <a:ext cx="4351680" cy="3418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Verdenskart viser hele verden, og kan gi forskjellig informasjon.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Siden jorda faktisk er en kule, blir størrelsene eller retningene på et verdenskart litt feil hvis det ikke vises på en globus.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Aft>
                <a:spcPts val="1599"/>
              </a:spcAf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5486400" y="182880"/>
            <a:ext cx="3657600" cy="1866600"/>
          </a:xfrm>
          <a:prstGeom prst="rect">
            <a:avLst/>
          </a:prstGeom>
          <a:ln>
            <a:noFill/>
          </a:ln>
        </p:spPr>
      </p:pic>
      <p:pic>
        <p:nvPicPr>
          <p:cNvPr id="100" name="" descr=""/>
          <p:cNvPicPr/>
          <p:nvPr/>
        </p:nvPicPr>
        <p:blipFill>
          <a:blip r:embed="rId2"/>
          <a:stretch/>
        </p:blipFill>
        <p:spPr>
          <a:xfrm>
            <a:off x="5486400" y="3532320"/>
            <a:ext cx="3657600" cy="1615680"/>
          </a:xfrm>
          <a:prstGeom prst="rect">
            <a:avLst/>
          </a:prstGeom>
          <a:ln>
            <a:noFill/>
          </a:ln>
        </p:spPr>
      </p:pic>
      <p:sp>
        <p:nvSpPr>
          <p:cNvPr id="101" name="TextShape 3"/>
          <p:cNvSpPr txBox="1"/>
          <p:nvPr/>
        </p:nvSpPr>
        <p:spPr>
          <a:xfrm>
            <a:off x="3108960" y="4941720"/>
            <a:ext cx="2247480" cy="205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nb-NO" sz="600" spc="-1" strike="noStrike">
                <a:latin typeface="Arial"/>
              </a:rPr>
              <a:t>Fra wikipedia.org, globalis.no, wikimedia.org</a:t>
            </a:r>
            <a:r>
              <a:rPr b="0" lang="nb-NO" sz="600" spc="-1" strike="noStrike">
                <a:latin typeface="Arial"/>
              </a:rPr>
              <a:t> </a:t>
            </a:r>
            <a:endParaRPr b="0" lang="en-US" sz="600" spc="-1" strike="noStrike">
              <a:latin typeface="Arial"/>
            </a:endParaRPr>
          </a:p>
        </p:txBody>
      </p:sp>
      <p:pic>
        <p:nvPicPr>
          <p:cNvPr id="102" name="" descr=""/>
          <p:cNvPicPr/>
          <p:nvPr/>
        </p:nvPicPr>
        <p:blipFill>
          <a:blip r:embed="rId3"/>
          <a:stretch/>
        </p:blipFill>
        <p:spPr>
          <a:xfrm>
            <a:off x="5657400" y="1738800"/>
            <a:ext cx="3486600" cy="1818000"/>
          </a:xfrm>
          <a:prstGeom prst="rect">
            <a:avLst/>
          </a:prstGeom>
          <a:ln>
            <a:noFill/>
          </a:ln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311760" y="445320"/>
            <a:ext cx="8520120" cy="572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nb-NO" sz="2800" spc="-1" strike="noStrike">
                <a:solidFill>
                  <a:srgbClr val="000000"/>
                </a:solidFill>
                <a:latin typeface="Arial"/>
                <a:ea typeface="Arial"/>
              </a:rPr>
              <a:t>Norgeskart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TextShape 2"/>
          <p:cNvSpPr txBox="1"/>
          <p:nvPr/>
        </p:nvSpPr>
        <p:spPr>
          <a:xfrm>
            <a:off x="311760" y="1153080"/>
            <a:ext cx="4717440" cy="3418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Et Norgeskart tar en bit over Norge fra verdenskartet og forstørrer, slik at vi kan få mer detaljert informasjon over Norge.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Aft>
                <a:spcPts val="1599"/>
              </a:spcAft>
            </a:pPr>
            <a:r>
              <a:rPr b="0" lang="nb-NO" sz="1800" spc="-1" strike="noStrike">
                <a:solidFill>
                  <a:srgbClr val="595959"/>
                </a:solidFill>
                <a:latin typeface="Arial"/>
                <a:ea typeface="Arial"/>
              </a:rPr>
              <a:t>Vi kan nå se hvor byene ligger, øyene langs kysten og hvor de de høyeste fjellene i Norge ligger.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6222600" y="91440"/>
            <a:ext cx="2858760" cy="5056560"/>
          </a:xfrm>
          <a:prstGeom prst="rect">
            <a:avLst/>
          </a:prstGeom>
          <a:ln>
            <a:noFill/>
          </a:ln>
        </p:spPr>
      </p:pic>
      <p:sp>
        <p:nvSpPr>
          <p:cNvPr id="106" name="TextShape 3"/>
          <p:cNvSpPr txBox="1"/>
          <p:nvPr/>
        </p:nvSpPr>
        <p:spPr>
          <a:xfrm>
            <a:off x="8176680" y="4941720"/>
            <a:ext cx="904680" cy="176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nb-NO" sz="600" spc="-1" strike="noStrike">
                <a:latin typeface="Arial"/>
              </a:rPr>
              <a:t>Fra www.turbocad.no</a:t>
            </a:r>
            <a:endParaRPr b="0" lang="en-US" sz="600" spc="-1" strike="noStrike"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</TotalTime>
  <Application>LibreOffice/6.0.7.3$Linux_X86_64 LibreOffice_project/00m0$Build-3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2021-08-08T06:36:48Z</dcterms:modified>
  <cp:revision>112</cp:revision>
  <dc:subject/>
  <dc:title/>
</cp:coreProperties>
</file>